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4" r:id="rId4"/>
    <p:sldId id="278" r:id="rId5"/>
    <p:sldId id="266" r:id="rId6"/>
    <p:sldId id="265" r:id="rId7"/>
    <p:sldId id="267" r:id="rId8"/>
    <p:sldId id="268" r:id="rId9"/>
    <p:sldId id="261" r:id="rId10"/>
    <p:sldId id="262" r:id="rId11"/>
    <p:sldId id="269" r:id="rId12"/>
    <p:sldId id="270" r:id="rId13"/>
    <p:sldId id="263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6"/>
  </p:normalViewPr>
  <p:slideViewPr>
    <p:cSldViewPr snapToGrid="0">
      <p:cViewPr varScale="1">
        <p:scale>
          <a:sx n="67" d="100"/>
          <a:sy n="67" d="100"/>
        </p:scale>
        <p:origin x="620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4D534-EEF2-0A41-8B4E-271923312F48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131FB-5BA9-5C4D-91A3-E4C229CC7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78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131FB-5BA9-5C4D-91A3-E4C229CC70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99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456C23-26AE-71A9-4745-86AE6DDBC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3AC364C-D162-33CD-E0AD-956D2813D6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9B4BC6-7BA9-AD67-A915-D66C4D2C0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1DBE-A9B8-DA45-8854-95B6B09782E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123DFA-1595-9527-1D25-7DA3EE32A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DF38F0-C5DC-86EF-1BE0-EB6A604C9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1717-C56A-6F45-BBB3-43487C6B3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90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8FC2E8-15B0-8157-A1D8-2480B4B71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07FA5AA-5954-212B-61CB-2B486BF809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820583-949C-05E2-3395-465A06B4E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1DBE-A9B8-DA45-8854-95B6B09782E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48B918-F24B-40CF-131B-2F43F0930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2E7165-9BBF-4EEB-72E6-BFC81AE8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1717-C56A-6F45-BBB3-43487C6B3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45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4D1A990-15CE-7562-2E9C-7FF73936D3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3CA4690-B62D-9692-A772-6F712A53EF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F5846A-72EF-AEDA-DE95-502573247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1DBE-A9B8-DA45-8854-95B6B09782E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A912EF-43E4-D11E-A417-61BC744BD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6562E1-A14A-36AA-E321-216EA855F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1717-C56A-6F45-BBB3-43487C6B3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7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9F153F-7A65-643A-15A9-D3D466286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C58FB4-92E7-C3D6-B9C5-CF95915EF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9F7166-F695-27EA-EA86-30CE12087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1DBE-A9B8-DA45-8854-95B6B09782E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FEC8D2-0D35-C06F-8E04-90E742D7B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16CD9F-EF59-E2FB-8CEF-319349C07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1717-C56A-6F45-BBB3-43487C6B3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00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4E7BBB-DD3C-85F9-8F93-C983D1902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3473D79-7EF1-E596-2C5E-00AB05AFD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405887-8A11-177E-CAD6-5E9C66FBF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1DBE-A9B8-DA45-8854-95B6B09782E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AA14C1-9B6F-43D6-D64C-00A824201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A93331-B5F0-F73B-23BA-291AE9975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1717-C56A-6F45-BBB3-43487C6B3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53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791B3D-0BB2-606A-5984-F996C1A26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A01950-7B01-7956-F281-2C9662CFE5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603D7DF-4374-CC39-A8ED-951B11449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51B3C76-F12B-484B-F3DE-825F71C8D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1DBE-A9B8-DA45-8854-95B6B09782E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F079DD-5596-AC0B-170B-6E04FB25B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E4F543-9E92-A465-9210-EDCA5285F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1717-C56A-6F45-BBB3-43487C6B3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49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AC8A05-950D-210C-35B2-F822FDCD6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729B3D-3CEA-4E9A-02F2-232784630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96156CE-EFD7-0481-1745-6460D9E33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214F7F2-CC88-0E27-F2CB-8089AB7EFD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21319FA-AEF0-D154-8109-FE6BFD0C83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F3D13FF-D449-BDDA-930C-2157A026C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1DBE-A9B8-DA45-8854-95B6B09782E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8239FCE-71B3-983C-E4CF-3122C5BAA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755B44A-DE58-2E68-8322-C69F47FAE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1717-C56A-6F45-BBB3-43487C6B3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4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76A1EF-9FCE-16C9-8CB4-3E1D87142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DDAC995-AD8F-E6FD-AA02-708751D4E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1DBE-A9B8-DA45-8854-95B6B09782E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C5941CD-6022-A9DE-EE58-C394A7271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DE5ECB5-7631-2784-8FC3-D95067454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1717-C56A-6F45-BBB3-43487C6B3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9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85FC183-B9C7-4541-9393-1B7734EEC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1DBE-A9B8-DA45-8854-95B6B09782E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C960B39-0982-BAC6-D2CC-80C173F3C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530A493-196B-4823-15E6-17AE6DEF8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1717-C56A-6F45-BBB3-43487C6B3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54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AAF414-555A-F23E-273A-5FF61BA80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9F3C4C-0E72-ADD7-2325-E7319C748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7A82A54-6066-CEBF-7D41-F91A29C1E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1C5EA2D-1517-C8C2-2524-5B3230362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1DBE-A9B8-DA45-8854-95B6B09782E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7479156-FE75-DDFD-526F-470E4C15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5E213C-94F2-B6FE-91B0-C7D68B23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1717-C56A-6F45-BBB3-43487C6B3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27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89160A-320C-2F50-1230-B64A8A701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5126A58-3827-2479-6694-9808326A61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E9E7386-5B2F-9078-C80B-E15372842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B22DD1A-1037-9287-8332-22A08E197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1DBE-A9B8-DA45-8854-95B6B09782E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3D15BE3-D8D0-4808-8789-956E159E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BFD0C20-91F4-1DA0-AF8E-38481ADA2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1717-C56A-6F45-BBB3-43487C6B3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9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DBE274F-F62D-DABE-2990-EF337728D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2F88C4-24BE-9192-A3A0-D5AC86C9B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BDF8E0-8C0C-96AC-6690-FE6E60948B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51DBE-A9B8-DA45-8854-95B6B09782E6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51258B-7861-BBCC-7211-253D47D0EB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68A8E9-08E9-086C-72C5-9794CD170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D1717-C56A-6F45-BBB3-43487C6B3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5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swarma.org/index.php/%E7%BA%A6%E7%BF%B0%C2%B7%E5%86%AF%C2%B7%E8%AF%BA%E4%BE%9D%E6%9B%BC_John_von_Neumann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168FA1-90AE-8C69-35B0-0FC298C89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03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When </a:t>
            </a:r>
            <a:r>
              <a:rPr lang="en-US" dirty="0">
                <a:solidFill>
                  <a:srgbClr val="C00000"/>
                </a:solidFill>
              </a:rPr>
              <a:t>Computers </a:t>
            </a:r>
            <a:r>
              <a:rPr lang="en-US" dirty="0"/>
              <a:t>Throw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Dice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Randomness</a:t>
            </a:r>
            <a:r>
              <a:rPr lang="en-US" dirty="0"/>
              <a:t> as a </a:t>
            </a:r>
            <a:r>
              <a:rPr lang="en-US" dirty="0">
                <a:solidFill>
                  <a:srgbClr val="7030A0"/>
                </a:solidFill>
              </a:rPr>
              <a:t>Resource</a:t>
            </a:r>
          </a:p>
        </p:txBody>
      </p:sp>
    </p:spTree>
    <p:extLst>
      <p:ext uri="{BB962C8B-B14F-4D97-AF65-F5344CB8AC3E}">
        <p14:creationId xmlns:p14="http://schemas.microsoft.com/office/powerpoint/2010/main" val="254561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A31CAD-341E-4F97-1648-98742D552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1s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3F5AF72-67A5-C936-8E63-E6F902669C49}"/>
              </a:ext>
            </a:extLst>
          </p:cNvPr>
          <p:cNvSpPr txBox="1"/>
          <p:nvPr/>
        </p:nvSpPr>
        <p:spPr>
          <a:xfrm>
            <a:off x="838200" y="1830586"/>
            <a:ext cx="5226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Input: Given a string with 50% 1s, 50%0s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B10AA0D-9EDE-7053-E2A1-8BD8D76F64F4}"/>
              </a:ext>
            </a:extLst>
          </p:cNvPr>
          <p:cNvSpPr txBox="1"/>
          <p:nvPr/>
        </p:nvSpPr>
        <p:spPr>
          <a:xfrm>
            <a:off x="830870" y="2651760"/>
            <a:ext cx="4855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Output: Output an index with a 1 in 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9D9C639-A600-8921-8474-BCE377B0E0B8}"/>
              </a:ext>
            </a:extLst>
          </p:cNvPr>
          <p:cNvSpPr txBox="1"/>
          <p:nvPr/>
        </p:nvSpPr>
        <p:spPr>
          <a:xfrm>
            <a:off x="830870" y="3676412"/>
            <a:ext cx="6646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is the complexity of deterministic algorithm??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86D2BD7-7A74-1FCE-D8F3-F4F0F38286A8}"/>
              </a:ext>
            </a:extLst>
          </p:cNvPr>
          <p:cNvSpPr txBox="1"/>
          <p:nvPr/>
        </p:nvSpPr>
        <p:spPr>
          <a:xfrm>
            <a:off x="830870" y="4516398"/>
            <a:ext cx="5002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about a randomized algorithm??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5C842BD-5BD1-F448-7BC9-78EC66A5A156}"/>
              </a:ext>
            </a:extLst>
          </p:cNvPr>
          <p:cNvSpPr txBox="1"/>
          <p:nvPr/>
        </p:nvSpPr>
        <p:spPr>
          <a:xfrm>
            <a:off x="7327639" y="1171462"/>
            <a:ext cx="44936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Open Research Question:</a:t>
            </a:r>
            <a:br>
              <a:rPr lang="en-US" sz="2400" dirty="0"/>
            </a:br>
            <a:r>
              <a:rPr lang="en-US" sz="2400" dirty="0"/>
              <a:t>Is there a fast randomized </a:t>
            </a:r>
            <a:r>
              <a:rPr lang="en-US" sz="2400" dirty="0" err="1"/>
              <a:t>alg</a:t>
            </a:r>
            <a:r>
              <a:rPr lang="en-US" sz="2400" dirty="0"/>
              <a:t>, </a:t>
            </a:r>
          </a:p>
          <a:p>
            <a:r>
              <a:rPr lang="en-US" sz="2400" dirty="0"/>
              <a:t>that always outputs same answer?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FA4E5A22-2FD7-8798-A964-E17C23269E27}"/>
                  </a:ext>
                </a:extLst>
              </p:cNvPr>
              <p:cNvSpPr txBox="1"/>
              <p:nvPr/>
            </p:nvSpPr>
            <p:spPr>
              <a:xfrm>
                <a:off x="8753609" y="3566684"/>
                <a:ext cx="21701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4E5A22-2FD7-8798-A964-E17C23269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3609" y="3566684"/>
                <a:ext cx="2170176" cy="461665"/>
              </a:xfrm>
              <a:prstGeom prst="rect">
                <a:avLst/>
              </a:prstGeom>
              <a:blipFill>
                <a:blip r:embed="rId2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2C17965-2893-6EF8-B2BD-3881F924260D}"/>
              </a:ext>
            </a:extLst>
          </p:cNvPr>
          <p:cNvSpPr txBox="1"/>
          <p:nvPr/>
        </p:nvSpPr>
        <p:spPr>
          <a:xfrm>
            <a:off x="838200" y="5372672"/>
            <a:ext cx="5002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Pick k random spots, inspect each spot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3EB7B8A6-CB82-E2E7-D53A-50604BA764F7}"/>
                  </a:ext>
                </a:extLst>
              </p:cNvPr>
              <p:cNvSpPr txBox="1"/>
              <p:nvPr/>
            </p:nvSpPr>
            <p:spPr>
              <a:xfrm>
                <a:off x="8112603" y="5356384"/>
                <a:ext cx="3469797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Failure Probability: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1/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EB7B8A6-CB82-E2E7-D53A-50604BA76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603" y="5356384"/>
                <a:ext cx="3469797" cy="468205"/>
              </a:xfrm>
              <a:prstGeom prst="rect">
                <a:avLst/>
              </a:prstGeom>
              <a:blipFill>
                <a:blip r:embed="rId3"/>
                <a:stretch>
                  <a:fillRect l="-2545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948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CE303D-735A-69BE-8860-0DAE06A76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Generate Prime between [N, 2N]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95B4AC3-45AA-62C5-3215-E8BE55307EBD}"/>
              </a:ext>
            </a:extLst>
          </p:cNvPr>
          <p:cNvSpPr txBox="1"/>
          <p:nvPr/>
        </p:nvSpPr>
        <p:spPr>
          <a:xfrm>
            <a:off x="838200" y="1909173"/>
            <a:ext cx="5023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Imagine N to be a 200 digit prime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855DDC9-34C9-0DEE-1BA7-65DD5AFAB74E}"/>
              </a:ext>
            </a:extLst>
          </p:cNvPr>
          <p:cNvSpPr txBox="1"/>
          <p:nvPr/>
        </p:nvSpPr>
        <p:spPr>
          <a:xfrm>
            <a:off x="832805" y="2688645"/>
            <a:ext cx="9241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Naïve algorithm: Iterate from N -&gt; 2N check if prime [Pseudo-polynomial]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35C37A4-A021-DDAC-CF28-11F6D8793444}"/>
              </a:ext>
            </a:extLst>
          </p:cNvPr>
          <p:cNvSpPr txBox="1"/>
          <p:nvPr/>
        </p:nvSpPr>
        <p:spPr>
          <a:xfrm>
            <a:off x="832805" y="3458373"/>
            <a:ext cx="8221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Good news: Can check if a given number is prime in poly(#digits)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BFFBB6C-478B-1F67-E0CF-DD6A1A2966A9}"/>
              </a:ext>
            </a:extLst>
          </p:cNvPr>
          <p:cNvSpPr txBox="1"/>
          <p:nvPr/>
        </p:nvSpPr>
        <p:spPr>
          <a:xfrm>
            <a:off x="832805" y="4411135"/>
            <a:ext cx="8913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Prime Number Theorem: There are about N/log N primes from [1,….N]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3648245-7C34-C766-4CCC-9F17B07DCA7C}"/>
              </a:ext>
            </a:extLst>
          </p:cNvPr>
          <p:cNvSpPr txBox="1"/>
          <p:nvPr/>
        </p:nvSpPr>
        <p:spPr>
          <a:xfrm>
            <a:off x="832805" y="5402766"/>
            <a:ext cx="10492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Sample approximately 3 log N numbers between [n, 2n] </a:t>
            </a:r>
            <a:r>
              <a:rPr lang="en-US" sz="2400" dirty="0" err="1"/>
              <a:t>w.h.p</a:t>
            </a:r>
            <a:r>
              <a:rPr lang="en-US" sz="2400" dirty="0"/>
              <a:t> you can find a prime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DCA9779-A8A1-2362-2FC7-77EFD8ED9620}"/>
              </a:ext>
            </a:extLst>
          </p:cNvPr>
          <p:cNvSpPr txBox="1"/>
          <p:nvPr/>
        </p:nvSpPr>
        <p:spPr>
          <a:xfrm>
            <a:off x="7876032" y="1539841"/>
            <a:ext cx="40005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Open Research Question:</a:t>
            </a:r>
            <a:br>
              <a:rPr lang="en-US" sz="2400" dirty="0"/>
            </a:br>
            <a:r>
              <a:rPr lang="en-US" sz="2400" dirty="0"/>
              <a:t>Always output the same prime</a:t>
            </a:r>
          </a:p>
        </p:txBody>
      </p:sp>
    </p:spTree>
    <p:extLst>
      <p:ext uri="{BB962C8B-B14F-4D97-AF65-F5344CB8AC3E}">
        <p14:creationId xmlns:p14="http://schemas.microsoft.com/office/powerpoint/2010/main" val="76474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6FBC76-007C-2F65-9903-27C5E4C07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</a:t>
            </a:r>
          </a:p>
        </p:txBody>
      </p:sp>
      <p:pic>
        <p:nvPicPr>
          <p:cNvPr id="4098" name="Picture 2" descr="Understanding Supervised Learning: Theory and Overview - KDnuggets">
            <a:extLst>
              <a:ext uri="{FF2B5EF4-FFF2-40B4-BE49-F238E27FC236}">
                <a16:creationId xmlns:a16="http://schemas.microsoft.com/office/drawing/2014/main" xmlns="" id="{163F9AAB-4232-A92E-ADC7-86F719114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104" y="1256538"/>
            <a:ext cx="5644896" cy="317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FDAC482-4E41-59B6-FC15-142FB1B567C6}"/>
              </a:ext>
            </a:extLst>
          </p:cNvPr>
          <p:cNvSpPr txBox="1"/>
          <p:nvPr/>
        </p:nvSpPr>
        <p:spPr>
          <a:xfrm>
            <a:off x="704343" y="2132627"/>
            <a:ext cx="3085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Have a massive dataset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09DB29A-61E2-457D-C4C4-3CEBA83C3C34}"/>
              </a:ext>
            </a:extLst>
          </p:cNvPr>
          <p:cNvSpPr txBox="1"/>
          <p:nvPr/>
        </p:nvSpPr>
        <p:spPr>
          <a:xfrm>
            <a:off x="704343" y="3429000"/>
            <a:ext cx="5391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Sample small part of the world to train 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A26955E-6307-E262-0DBF-E78326917E6A}"/>
              </a:ext>
            </a:extLst>
          </p:cNvPr>
          <p:cNvSpPr txBox="1"/>
          <p:nvPr/>
        </p:nvSpPr>
        <p:spPr>
          <a:xfrm>
            <a:off x="704343" y="4873731"/>
            <a:ext cx="6623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Algorithm makes predictions based on sample data </a:t>
            </a:r>
          </a:p>
        </p:txBody>
      </p:sp>
    </p:spTree>
    <p:extLst>
      <p:ext uri="{BB962C8B-B14F-4D97-AF65-F5344CB8AC3E}">
        <p14:creationId xmlns:p14="http://schemas.microsoft.com/office/powerpoint/2010/main" val="49964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7DC605-7541-64D1-E254-F20F5EE60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More Examples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7DA8BCE-E55E-513B-9B03-EE124B37E012}"/>
              </a:ext>
            </a:extLst>
          </p:cNvPr>
          <p:cNvSpPr txBox="1"/>
          <p:nvPr/>
        </p:nvSpPr>
        <p:spPr>
          <a:xfrm>
            <a:off x="938784" y="2060448"/>
            <a:ext cx="5422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Given 3 matrices A, B, and C: Verify AB = 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F964C8-DA89-B0CE-B94F-731A054F2BBD}"/>
              </a:ext>
            </a:extLst>
          </p:cNvPr>
          <p:cNvSpPr txBox="1"/>
          <p:nvPr/>
        </p:nvSpPr>
        <p:spPr>
          <a:xfrm>
            <a:off x="938784" y="2906006"/>
            <a:ext cx="9737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Exact Matching: Find a perfect matching with k-red edges and n-k blue edges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AEB093-DFAF-35E9-7DDC-82039743059B}"/>
              </a:ext>
            </a:extLst>
          </p:cNvPr>
          <p:cNvSpPr txBox="1"/>
          <p:nvPr/>
        </p:nvSpPr>
        <p:spPr>
          <a:xfrm>
            <a:off x="938784" y="3950208"/>
            <a:ext cx="9480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PIT: Given a polynomial, output 1 if it always evaluates to zero on all inputs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76716D-2579-B193-908F-B31B87CF3989}"/>
              </a:ext>
            </a:extLst>
          </p:cNvPr>
          <p:cNvSpPr txBox="1"/>
          <p:nvPr/>
        </p:nvSpPr>
        <p:spPr>
          <a:xfrm>
            <a:off x="938784" y="4809744"/>
            <a:ext cx="2860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Byzantine Agreement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DE98BA6-D938-45DE-58AB-058C2A60F68D}"/>
              </a:ext>
            </a:extLst>
          </p:cNvPr>
          <p:cNvSpPr txBox="1"/>
          <p:nvPr/>
        </p:nvSpPr>
        <p:spPr>
          <a:xfrm>
            <a:off x="890530" y="5560367"/>
            <a:ext cx="11281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Interesting Questions in practice: How to coordinate randomness when dealing with parallel algorithms?</a:t>
            </a:r>
          </a:p>
        </p:txBody>
      </p:sp>
    </p:spTree>
    <p:extLst>
      <p:ext uri="{BB962C8B-B14F-4D97-AF65-F5344CB8AC3E}">
        <p14:creationId xmlns:p14="http://schemas.microsoft.com/office/powerpoint/2010/main" val="91029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C1D8E6-01EA-A6CA-06B6-A4B9BCA96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formalize Randomness as 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7F26CC1-8846-760A-4BF1-B92DCCA09816}"/>
              </a:ext>
            </a:extLst>
          </p:cNvPr>
          <p:cNvSpPr txBox="1"/>
          <p:nvPr/>
        </p:nvSpPr>
        <p:spPr>
          <a:xfrm>
            <a:off x="548640" y="2231136"/>
            <a:ext cx="6455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P: Problems that can be solved in polynomial time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F78B4EB-17CD-28EF-03BF-26A0EE7DBC70}"/>
              </a:ext>
            </a:extLst>
          </p:cNvPr>
          <p:cNvSpPr txBox="1"/>
          <p:nvPr/>
        </p:nvSpPr>
        <p:spPr>
          <a:xfrm>
            <a:off x="548640" y="3657600"/>
            <a:ext cx="8145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NP: Problems whose solution can be verified in polynomial time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84ACD87-1ABE-34E4-A79F-E3985100FDDD}"/>
              </a:ext>
            </a:extLst>
          </p:cNvPr>
          <p:cNvSpPr txBox="1"/>
          <p:nvPr/>
        </p:nvSpPr>
        <p:spPr>
          <a:xfrm>
            <a:off x="548640" y="5084064"/>
            <a:ext cx="9074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BPP: Problems that can be solved using randomness in polynomial time</a:t>
            </a:r>
          </a:p>
          <a:p>
            <a:r>
              <a:rPr lang="en-US" sz="2400" dirty="0"/>
              <a:t> with probability &gt; 2/3</a:t>
            </a:r>
          </a:p>
        </p:txBody>
      </p:sp>
    </p:spTree>
    <p:extLst>
      <p:ext uri="{BB962C8B-B14F-4D97-AF65-F5344CB8AC3E}">
        <p14:creationId xmlns:p14="http://schemas.microsoft.com/office/powerpoint/2010/main" val="140916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60A7B9-1377-7E0A-6F7B-B53E8E753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18">
                <a:extLst>
                  <a:ext uri="{FF2B5EF4-FFF2-40B4-BE49-F238E27FC236}">
                    <a16:creationId xmlns:a16="http://schemas.microsoft.com/office/drawing/2014/main" xmlns="" id="{99F5B8EA-0866-55C0-D88A-6BD79AE2DD7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There exists a Turing Machine M s.t.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M(x) runs in polynomial time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9" name="Content Placeholder 18">
                <a:extLst>
                  <a:ext uri="{FF2B5EF4-FFF2-40B4-BE49-F238E27FC236}">
                    <a16:creationId xmlns:a16="http://schemas.microsoft.com/office/drawing/2014/main" id="{99F5B8EA-0866-55C0-D88A-6BD79AE2DD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19">
                <a:extLst>
                  <a:ext uri="{FF2B5EF4-FFF2-40B4-BE49-F238E27FC236}">
                    <a16:creationId xmlns:a16="http://schemas.microsoft.com/office/drawing/2014/main" xmlns="" id="{A4908A28-AC47-46C4-B197-BC4CA81BD2D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US" b="0" dirty="0"/>
                  <a:t>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𝐵𝑃𝑃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There exists a Turing Machine M, with access to random tape  r, s.t.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w.p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b="0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US" dirty="0" err="1"/>
                  <a:t>w.p.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M(x, r) runs in polynomial time</a:t>
                </a:r>
              </a:p>
            </p:txBody>
          </p:sp>
        </mc:Choice>
        <mc:Fallback xmlns="">
          <p:sp>
            <p:nvSpPr>
              <p:cNvPr id="20" name="Content Placeholder 19">
                <a:extLst>
                  <a:ext uri="{FF2B5EF4-FFF2-40B4-BE49-F238E27FC236}">
                    <a16:creationId xmlns:a16="http://schemas.microsoft.com/office/drawing/2014/main" id="{A4908A28-AC47-46C4-B197-BC4CA81BD2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445" t="-3198" b="-3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65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62DFB8-5566-CB6B-600F-7AF601111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BPP error amplification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0CA13907-8542-9073-79CF-2642B0C22914}"/>
                  </a:ext>
                </a:extLst>
              </p:cNvPr>
              <p:cNvSpPr txBox="1"/>
              <p:nvPr/>
            </p:nvSpPr>
            <p:spPr>
              <a:xfrm>
                <a:off x="1036320" y="1816608"/>
                <a:ext cx="9351264" cy="1765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Theorem: If there is a language L that has a BPP algorithm with success 		     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 	     then </a:t>
                </a:r>
              </a:p>
              <a:p>
                <a:r>
                  <a:rPr lang="en-US" sz="2400" dirty="0"/>
                  <a:t>                  L has a BPP algorithm with success probability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1−1/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A13907-8542-9073-79CF-2642B0C229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20" y="1816608"/>
                <a:ext cx="9351264" cy="1765099"/>
              </a:xfrm>
              <a:prstGeom prst="rect">
                <a:avLst/>
              </a:prstGeom>
              <a:blipFill>
                <a:blip r:embed="rId2"/>
                <a:stretch>
                  <a:fillRect l="-1085" t="-2857"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7EF763A5-0C72-BDD6-3931-1B684CCE5617}"/>
                  </a:ext>
                </a:extLst>
              </p:cNvPr>
              <p:cNvSpPr txBox="1"/>
              <p:nvPr/>
            </p:nvSpPr>
            <p:spPr>
              <a:xfrm>
                <a:off x="1036320" y="4126437"/>
                <a:ext cx="37166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Run the algorithm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400" dirty="0"/>
                  <a:t> times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F763A5-0C72-BDD6-3931-1B684CCE5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20" y="4126437"/>
                <a:ext cx="3716658" cy="461665"/>
              </a:xfrm>
              <a:prstGeom prst="rect">
                <a:avLst/>
              </a:prstGeom>
              <a:blipFill>
                <a:blip r:embed="rId3"/>
                <a:stretch>
                  <a:fillRect l="-2721" t="-5263" r="-1361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0B106D29-34CD-3AB4-3C41-ED61C265DF6E}"/>
                  </a:ext>
                </a:extLst>
              </p:cNvPr>
              <p:cNvSpPr txBox="1"/>
              <p:nvPr/>
            </p:nvSpPr>
            <p:spPr>
              <a:xfrm>
                <a:off x="1029273" y="4899627"/>
                <a:ext cx="4167551" cy="466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Return Majority(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B106D29-34CD-3AB4-3C41-ED61C265D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273" y="4899627"/>
                <a:ext cx="4167551" cy="466410"/>
              </a:xfrm>
              <a:prstGeom prst="rect">
                <a:avLst/>
              </a:prstGeom>
              <a:blipFill>
                <a:blip r:embed="rId4"/>
                <a:stretch>
                  <a:fillRect l="-2439" t="-5263" r="-305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817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58B0F2-8668-945C-2230-B7E32B45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BPP in P/poly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CCC37679-C656-8CE5-0408-79337F8FC5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Let L be a language in BPP decided by a machine M with error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+1 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Let L use r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 random bits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any x how many possible bad strings: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Now take the union over all possible x’s:</a:t>
                </a:r>
                <a:br>
                  <a:rPr lang="en-US" dirty="0"/>
                </a:br>
                <a:r>
                  <a:rPr lang="en-US" dirty="0"/>
                  <a:t>	</a:t>
                </a:r>
              </a:p>
              <a:p>
                <a:pPr marL="0" indent="0">
                  <a:buNone/>
                </a:pPr>
                <a:r>
                  <a:rPr lang="en-US" dirty="0"/>
                  <a:t>#Bad strings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b="0" dirty="0"/>
                  <a:t>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b="0" dirty="0"/>
                  <a:t>There </a:t>
                </a:r>
                <a:r>
                  <a:rPr lang="en-US" dirty="0"/>
                  <a:t>are strings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that are good for all x</a:t>
                </a:r>
              </a:p>
              <a:p>
                <a:pPr marL="0" indent="0">
                  <a:buNone/>
                </a:pPr>
                <a:r>
                  <a:rPr lang="en-US" b="0" dirty="0"/>
                  <a:t>Hardwire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b="0" dirty="0"/>
                  <a:t> as advice in the circuit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37679-C656-8CE5-0408-79337F8FC5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1163" b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206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972E34-71E1-66ED-BE59-4C1965258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BPP vs 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005DD6-8FB6-03F5-DD41-9805BB7E7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we really need randomness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11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FC0956-9D49-81E8-EE68-BFC96A17F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 = BPP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8F536D-9243-CD2A-A43C-B8D764850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believe in hard functions, then you should believe </a:t>
            </a:r>
            <a:r>
              <a:rPr lang="en-US" dirty="0" smtClean="0"/>
              <a:t>that randomness is useless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If there is a function that is hard, then we can generate unpredictable bits (coin tosses from that)</a:t>
            </a:r>
          </a:p>
          <a:p>
            <a:endParaRPr lang="en-US" dirty="0"/>
          </a:p>
          <a:p>
            <a:r>
              <a:rPr lang="en-US" dirty="0" smtClean="0"/>
              <a:t>Construction of PRG (Pseudorandom generator)</a:t>
            </a:r>
          </a:p>
          <a:p>
            <a:endParaRPr lang="en-US" dirty="0"/>
          </a:p>
          <a:p>
            <a:r>
              <a:rPr lang="en-US" dirty="0" smtClean="0"/>
              <a:t>We are able to simulate randomness deterministically</a:t>
            </a:r>
          </a:p>
        </p:txBody>
      </p:sp>
    </p:spTree>
    <p:extLst>
      <p:ext uri="{BB962C8B-B14F-4D97-AF65-F5344CB8AC3E}">
        <p14:creationId xmlns:p14="http://schemas.microsoft.com/office/powerpoint/2010/main" val="315507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36521B-4D17-F42C-4D9C-EC8C9A4DE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Different Resources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9D62E82-8896-C40B-D283-D99882FDBA71}"/>
              </a:ext>
            </a:extLst>
          </p:cNvPr>
          <p:cNvSpPr txBox="1"/>
          <p:nvPr/>
        </p:nvSpPr>
        <p:spPr>
          <a:xfrm>
            <a:off x="1353312" y="1936082"/>
            <a:ext cx="358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Time: #steps TM takes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158680E-6F9D-17F8-B670-288261C7EAF3}"/>
              </a:ext>
            </a:extLst>
          </p:cNvPr>
          <p:cNvSpPr txBox="1"/>
          <p:nvPr/>
        </p:nvSpPr>
        <p:spPr>
          <a:xfrm>
            <a:off x="1353312" y="2954632"/>
            <a:ext cx="3328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Space: #cells TM uses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2F9EEF-2C57-AE1C-1413-C4240D9ED3BC}"/>
              </a:ext>
            </a:extLst>
          </p:cNvPr>
          <p:cNvSpPr txBox="1"/>
          <p:nvPr/>
        </p:nvSpPr>
        <p:spPr>
          <a:xfrm>
            <a:off x="1353311" y="3973182"/>
            <a:ext cx="4322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Non-Determinism   (P vs NP)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2FFBEBE-948C-F5B4-CAEE-E5506FC6B0D8}"/>
              </a:ext>
            </a:extLst>
          </p:cNvPr>
          <p:cNvSpPr txBox="1"/>
          <p:nvPr/>
        </p:nvSpPr>
        <p:spPr>
          <a:xfrm flipH="1">
            <a:off x="3171592" y="5237126"/>
            <a:ext cx="3532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RANDOMNESS??????</a:t>
            </a:r>
          </a:p>
        </p:txBody>
      </p:sp>
      <p:pic>
        <p:nvPicPr>
          <p:cNvPr id="1026" name="Picture 2" descr="Time Warner: Heads I Win, Tails You Lose (NYSE:T) | Seeking Alpha">
            <a:extLst>
              <a:ext uri="{FF2B5EF4-FFF2-40B4-BE49-F238E27FC236}">
                <a16:creationId xmlns:a16="http://schemas.microsoft.com/office/drawing/2014/main" xmlns="" id="{D9D3A0A0-FED5-24BD-E850-BBFF3DD55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525" y="3973182"/>
            <a:ext cx="2995275" cy="20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25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CCC82C-A113-30F5-C47A-FF461D287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Giving Computers More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7FF6C0-95AD-EA7E-58D8-8E60846D7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Samuel Johnson Quote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C5B74C34-4D5E-9034-33BF-FB6B88FA2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949" y="1889624"/>
            <a:ext cx="3115691" cy="422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F873D5-1EE1-5ACC-EB5C-6C56BB827A5F}"/>
              </a:ext>
            </a:extLst>
          </p:cNvPr>
          <p:cNvSpPr txBox="1"/>
          <p:nvPr/>
        </p:nvSpPr>
        <p:spPr>
          <a:xfrm>
            <a:off x="975360" y="2731008"/>
            <a:ext cx="5303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“All science is against the freedom of the will; all experience is for it.”</a:t>
            </a:r>
          </a:p>
        </p:txBody>
      </p:sp>
    </p:spTree>
    <p:extLst>
      <p:ext uri="{BB962C8B-B14F-4D97-AF65-F5344CB8AC3E}">
        <p14:creationId xmlns:p14="http://schemas.microsoft.com/office/powerpoint/2010/main" val="89026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B52A06-EC69-11E4-6B38-A3879C5A7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Probability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E67238-C339-578A-6AB4-FE0F742E6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2669" y="7951787"/>
            <a:ext cx="2595934" cy="239156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Markov Inequality:</a:t>
            </a:r>
            <a:br>
              <a:rPr lang="en-US" dirty="0"/>
            </a:br>
            <a:r>
              <a:rPr lang="en-US" dirty="0" err="1"/>
              <a:t>Pr</a:t>
            </a:r>
            <a:r>
              <a:rPr lang="en-US" dirty="0"/>
              <a:t>[X &gt;= a] &lt;= E[X]/a</a:t>
            </a:r>
          </a:p>
          <a:p>
            <a:pPr marL="457200" lvl="1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7AA054D1-76D2-506E-13EA-411B3F602110}"/>
                  </a:ext>
                </a:extLst>
              </p:cNvPr>
              <p:cNvSpPr txBox="1"/>
              <p:nvPr/>
            </p:nvSpPr>
            <p:spPr>
              <a:xfrm>
                <a:off x="723900" y="1946388"/>
                <a:ext cx="8015287" cy="105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Bernoulli Random Variable: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.           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e>
                            <m:r>
                              <a:rPr lang="en-US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.   1−</m:t>
                            </m:r>
                            <m:r>
                              <a:rPr lang="en-US" sz="2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A054D1-76D2-506E-13EA-411B3F602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" y="1946388"/>
                <a:ext cx="8015287" cy="1053494"/>
              </a:xfrm>
              <a:prstGeom prst="rect">
                <a:avLst/>
              </a:prstGeom>
              <a:blipFill>
                <a:blip r:embed="rId3"/>
                <a:stretch>
                  <a:fillRect l="-1582" t="-201190" b="-29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95BD2A-7135-E682-C2FF-6A382BC73DAE}"/>
              </a:ext>
            </a:extLst>
          </p:cNvPr>
          <p:cNvSpPr txBox="1"/>
          <p:nvPr/>
        </p:nvSpPr>
        <p:spPr>
          <a:xfrm>
            <a:off x="838200" y="3673453"/>
            <a:ext cx="589296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If </a:t>
            </a:r>
            <a:r>
              <a:rPr lang="en-US" sz="2800" dirty="0">
                <a:solidFill>
                  <a:srgbClr val="7030A0"/>
                </a:solidFill>
              </a:rPr>
              <a:t>Independent</a:t>
            </a:r>
            <a:r>
              <a:rPr lang="en-US" sz="2800" dirty="0"/>
              <a:t>:</a:t>
            </a:r>
            <a:br>
              <a:rPr lang="en-US" sz="2800" dirty="0"/>
            </a:br>
            <a:r>
              <a:rPr lang="en-US" sz="2800" dirty="0"/>
              <a:t>    </a:t>
            </a:r>
            <a:r>
              <a:rPr lang="en-US" sz="2800" dirty="0" err="1"/>
              <a:t>Pr</a:t>
            </a:r>
            <a:r>
              <a:rPr lang="en-US" sz="2800" dirty="0"/>
              <a:t>[X = x | Y = y]  = </a:t>
            </a:r>
            <a:r>
              <a:rPr lang="en-US" sz="2800" dirty="0" err="1"/>
              <a:t>Pr</a:t>
            </a:r>
            <a:r>
              <a:rPr lang="en-US" sz="2800" dirty="0"/>
              <a:t> [X = x]</a:t>
            </a:r>
          </a:p>
          <a:p>
            <a:r>
              <a:rPr lang="en-US" sz="2800" dirty="0"/>
              <a:t>    </a:t>
            </a:r>
            <a:r>
              <a:rPr lang="en-US" sz="2800" dirty="0" err="1"/>
              <a:t>Pr</a:t>
            </a:r>
            <a:r>
              <a:rPr lang="en-US" sz="2800" dirty="0"/>
              <a:t>[X = x and Y = y] = </a:t>
            </a:r>
            <a:r>
              <a:rPr lang="en-US" sz="2800" dirty="0" err="1"/>
              <a:t>Pr</a:t>
            </a:r>
            <a:r>
              <a:rPr lang="en-US" sz="2800" dirty="0"/>
              <a:t>[X = x]</a:t>
            </a:r>
            <a:r>
              <a:rPr lang="en-US" sz="2800" dirty="0" err="1"/>
              <a:t>Pr</a:t>
            </a:r>
            <a:r>
              <a:rPr lang="en-US" sz="2800" dirty="0"/>
              <a:t>[Y = y]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132FA1-074E-23B5-F983-CFFA681E7EFE}"/>
              </a:ext>
            </a:extLst>
          </p:cNvPr>
          <p:cNvSpPr txBox="1"/>
          <p:nvPr/>
        </p:nvSpPr>
        <p:spPr>
          <a:xfrm>
            <a:off x="723900" y="5698483"/>
            <a:ext cx="7633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E[X] = </a:t>
            </a:r>
            <a:r>
              <a:rPr lang="en-US" sz="2800" dirty="0" err="1"/>
              <a:t>Pr</a:t>
            </a:r>
            <a:r>
              <a:rPr lang="en-US" sz="2800" dirty="0"/>
              <a:t>[X=1](1) + </a:t>
            </a:r>
            <a:r>
              <a:rPr lang="en-US" sz="2800" dirty="0" err="1"/>
              <a:t>Pr</a:t>
            </a:r>
            <a:r>
              <a:rPr lang="en-US" sz="2800" dirty="0"/>
              <a:t>[X=0](0) = (p)(1) + (1-p)(0) = p</a:t>
            </a:r>
          </a:p>
        </p:txBody>
      </p:sp>
    </p:spTree>
    <p:extLst>
      <p:ext uri="{BB962C8B-B14F-4D97-AF65-F5344CB8AC3E}">
        <p14:creationId xmlns:p14="http://schemas.microsoft.com/office/powerpoint/2010/main" val="158066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D16F1E8D-B292-A072-B85A-2895D3D7F52B}"/>
                  </a:ext>
                </a:extLst>
              </p:cNvPr>
              <p:cNvSpPr txBox="1"/>
              <p:nvPr/>
            </p:nvSpPr>
            <p:spPr>
              <a:xfrm>
                <a:off x="838200" y="1910715"/>
                <a:ext cx="61564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 …. 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is Bernoulli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6F1E8D-B292-A072-B85A-2895D3D7F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10715"/>
                <a:ext cx="6156429" cy="461665"/>
              </a:xfrm>
              <a:prstGeom prst="rect">
                <a:avLst/>
              </a:prstGeom>
              <a:blipFill>
                <a:blip r:embed="rId2"/>
                <a:stretch>
                  <a:fillRect l="-412" t="-8108" r="-619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26E366D-0978-5CFF-3F8D-8BB283403BBB}"/>
                  </a:ext>
                </a:extLst>
              </p:cNvPr>
              <p:cNvSpPr txBox="1"/>
              <p:nvPr/>
            </p:nvSpPr>
            <p:spPr>
              <a:xfrm>
                <a:off x="838200" y="2881397"/>
                <a:ext cx="75146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 …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 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6E366D-0978-5CFF-3F8D-8BB283403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81397"/>
                <a:ext cx="7514621" cy="461665"/>
              </a:xfrm>
              <a:prstGeom prst="rect">
                <a:avLst/>
              </a:prstGeom>
              <a:blipFill>
                <a:blip r:embed="rId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E328D126-FEBE-E032-69AC-CA5409E1A6DB}"/>
                  </a:ext>
                </a:extLst>
              </p:cNvPr>
              <p:cNvSpPr txBox="1"/>
              <p:nvPr/>
            </p:nvSpPr>
            <p:spPr>
              <a:xfrm>
                <a:off x="838199" y="3429000"/>
                <a:ext cx="6156429" cy="1357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(</m:t>
                      </m:r>
                      <m:r>
                        <m:rPr>
                          <m:nor/>
                        </m:rPr>
                        <a:rPr lang="en-US" sz="2400" dirty="0"/>
                        <m:t>when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all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m:rPr>
                          <m:nor/>
                        </m:rPr>
                        <a:rPr lang="en-US" sz="2400" dirty="0"/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28D126-FEBE-E032-69AC-CA5409E1A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3429000"/>
                <a:ext cx="6156429" cy="1357872"/>
              </a:xfrm>
              <a:prstGeom prst="rect">
                <a:avLst/>
              </a:prstGeom>
              <a:blipFill>
                <a:blip r:embed="rId4"/>
                <a:stretch>
                  <a:fillRect t="-96262" b="-105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2">
            <a:extLst>
              <a:ext uri="{FF2B5EF4-FFF2-40B4-BE49-F238E27FC236}">
                <a16:creationId xmlns:a16="http://schemas.microsoft.com/office/drawing/2014/main" xmlns="" id="{822D0EFC-1043-B796-B72B-DC36818D0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Old Friend Markov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C539C52B-5E94-020C-BF47-E03A37279A7E}"/>
                  </a:ext>
                </a:extLst>
              </p:cNvPr>
              <p:cNvSpPr txBox="1"/>
              <p:nvPr/>
            </p:nvSpPr>
            <p:spPr>
              <a:xfrm>
                <a:off x="838199" y="5081374"/>
                <a:ext cx="4773166" cy="643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Markov Inequality: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539C52B-5E94-020C-BF47-E03A37279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5081374"/>
                <a:ext cx="4773166" cy="643253"/>
              </a:xfrm>
              <a:prstGeom prst="rect">
                <a:avLst/>
              </a:prstGeom>
              <a:blipFill>
                <a:blip r:embed="rId5"/>
                <a:stretch>
                  <a:fillRect l="-185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793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C11C31-71E2-5B4A-F2C6-15C7E96DD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Hot Hand</a:t>
            </a:r>
          </a:p>
        </p:txBody>
      </p:sp>
      <p:pic>
        <p:nvPicPr>
          <p:cNvPr id="2050" name="Picture 2" descr="Steph curry 100% season free throw percentage party : r/warriors">
            <a:extLst>
              <a:ext uri="{FF2B5EF4-FFF2-40B4-BE49-F238E27FC236}">
                <a16:creationId xmlns:a16="http://schemas.microsoft.com/office/drawing/2014/main" xmlns="" id="{48D5295F-4E03-C8FB-91C7-F09A2078D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008" y="1690688"/>
            <a:ext cx="2907792" cy="290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D245E9-D9BD-2293-7FE8-91093718DC1D}"/>
              </a:ext>
            </a:extLst>
          </p:cNvPr>
          <p:cNvSpPr txBox="1"/>
          <p:nvPr/>
        </p:nvSpPr>
        <p:spPr>
          <a:xfrm>
            <a:off x="604694" y="1885158"/>
            <a:ext cx="5616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Steph has made 95 consecutive free throws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863706A-5489-8472-242F-DB973DDC3188}"/>
              </a:ext>
            </a:extLst>
          </p:cNvPr>
          <p:cNvSpPr txBox="1"/>
          <p:nvPr/>
        </p:nvSpPr>
        <p:spPr>
          <a:xfrm>
            <a:off x="604694" y="2736365"/>
            <a:ext cx="784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Assuming every shot is independent, and curry shoots at 90%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CDE165-E9B6-C769-4EDC-6F5449477DC6}"/>
              </a:ext>
            </a:extLst>
          </p:cNvPr>
          <p:cNvSpPr txBox="1"/>
          <p:nvPr/>
        </p:nvSpPr>
        <p:spPr>
          <a:xfrm>
            <a:off x="604694" y="3728627"/>
            <a:ext cx="7586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is the probability that curry makes 96th free throw ??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E0E9CE90-4914-F33F-6996-52B7BD2770DF}"/>
                  </a:ext>
                </a:extLst>
              </p:cNvPr>
              <p:cNvSpPr txBox="1"/>
              <p:nvPr/>
            </p:nvSpPr>
            <p:spPr>
              <a:xfrm>
                <a:off x="1170432" y="4495184"/>
                <a:ext cx="14493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(0.9)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96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E9CE90-4914-F33F-6996-52B7BD277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432" y="4495184"/>
                <a:ext cx="1449371" cy="461665"/>
              </a:xfrm>
              <a:prstGeom prst="rect">
                <a:avLst/>
              </a:prstGeom>
              <a:blipFill>
                <a:blip r:embed="rId3"/>
                <a:stretch>
                  <a:fillRect l="-6957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4783A19-A839-4D29-F3DE-38CCB8251DB9}"/>
              </a:ext>
            </a:extLst>
          </p:cNvPr>
          <p:cNvSpPr txBox="1"/>
          <p:nvPr/>
        </p:nvSpPr>
        <p:spPr>
          <a:xfrm>
            <a:off x="1170432" y="5261741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B) (0.9)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A224F2D-41AD-85D6-1667-8F54232AAA7A}"/>
              </a:ext>
            </a:extLst>
          </p:cNvPr>
          <p:cNvSpPr txBox="1"/>
          <p:nvPr/>
        </p:nvSpPr>
        <p:spPr>
          <a:xfrm>
            <a:off x="1170432" y="6048852"/>
            <a:ext cx="5069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C) 1 [Curry is GOATED and cannot miss]</a:t>
            </a:r>
          </a:p>
        </p:txBody>
      </p:sp>
    </p:spTree>
    <p:extLst>
      <p:ext uri="{BB962C8B-B14F-4D97-AF65-F5344CB8AC3E}">
        <p14:creationId xmlns:p14="http://schemas.microsoft.com/office/powerpoint/2010/main" val="24901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EFC71-9611-7FD6-B815-D1BB7ADFA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von </a:t>
            </a:r>
            <a:r>
              <a:rPr lang="en-US" dirty="0" err="1"/>
              <a:t>Nuemann</a:t>
            </a:r>
            <a:r>
              <a:rPr lang="en-US" dirty="0"/>
              <a:t> Game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2C77079-B3A9-64F1-C792-777953AEB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436864" y="548640"/>
            <a:ext cx="3084444" cy="39198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1037CE1-71A0-78A0-D2A1-C39D59A57FAD}"/>
              </a:ext>
            </a:extLst>
          </p:cNvPr>
          <p:cNvSpPr txBox="1"/>
          <p:nvPr/>
        </p:nvSpPr>
        <p:spPr>
          <a:xfrm>
            <a:off x="1085088" y="1950720"/>
            <a:ext cx="7167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Input: Given a biased coin, heads with p, tails with (1-p)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F95CDB2-2669-34F3-C9F9-0D65D0102965}"/>
              </a:ext>
            </a:extLst>
          </p:cNvPr>
          <p:cNvSpPr txBox="1"/>
          <p:nvPr/>
        </p:nvSpPr>
        <p:spPr>
          <a:xfrm>
            <a:off x="1085088" y="3108650"/>
            <a:ext cx="5530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Goal: Output a sequence of fair coin tosses</a:t>
            </a:r>
          </a:p>
        </p:txBody>
      </p:sp>
    </p:spTree>
    <p:extLst>
      <p:ext uri="{BB962C8B-B14F-4D97-AF65-F5344CB8AC3E}">
        <p14:creationId xmlns:p14="http://schemas.microsoft.com/office/powerpoint/2010/main" val="128282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A764A4-0306-A20D-A8CD-A192B399F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Bernoulli Tails</a:t>
            </a:r>
          </a:p>
        </p:txBody>
      </p:sp>
    </p:spTree>
    <p:extLst>
      <p:ext uri="{BB962C8B-B14F-4D97-AF65-F5344CB8AC3E}">
        <p14:creationId xmlns:p14="http://schemas.microsoft.com/office/powerpoint/2010/main" val="58675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6F6E0B-0447-D9CB-424A-25A5AAE96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Chernoff Bound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C921E5-6404-17A9-6CE1-AA515E981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Georgetown Replace </a:t>
            </a:r>
            <a:r>
              <a:rPr lang="en-US" dirty="0" err="1"/>
              <a:t>ChickFila</a:t>
            </a:r>
            <a:r>
              <a:rPr lang="en-US" dirty="0"/>
              <a:t> with Panda </a:t>
            </a:r>
            <a:r>
              <a:rPr lang="en-US" dirty="0" smtClean="0"/>
              <a:t>Express?</a:t>
            </a:r>
            <a:endParaRPr lang="en-US" dirty="0"/>
          </a:p>
          <a:p>
            <a:endParaRPr lang="en-US" dirty="0"/>
          </a:p>
          <a:p>
            <a:r>
              <a:rPr lang="en-US" dirty="0"/>
              <a:t>Idea Polling:</a:t>
            </a:r>
            <a:br>
              <a:rPr lang="en-US" dirty="0"/>
            </a:br>
            <a:r>
              <a:rPr lang="en-US" dirty="0"/>
              <a:t>	Ask a bunch of people</a:t>
            </a:r>
          </a:p>
          <a:p>
            <a:pPr lvl="1"/>
            <a:r>
              <a:rPr lang="en-US" dirty="0"/>
              <a:t>Get estimate of probability</a:t>
            </a:r>
          </a:p>
          <a:p>
            <a:pPr lvl="1"/>
            <a:r>
              <a:rPr lang="en-US" dirty="0"/>
              <a:t>How far is estimate from True Probability??</a:t>
            </a:r>
          </a:p>
          <a:p>
            <a:pPr lvl="1"/>
            <a:r>
              <a:rPr lang="en-US" dirty="0"/>
              <a:t>How many people should we go and ask</a:t>
            </a:r>
          </a:p>
        </p:txBody>
      </p:sp>
    </p:spTree>
    <p:extLst>
      <p:ext uri="{BB962C8B-B14F-4D97-AF65-F5344CB8AC3E}">
        <p14:creationId xmlns:p14="http://schemas.microsoft.com/office/powerpoint/2010/main" val="255080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A0A6CA-7A79-91AB-4268-BD6546A88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 Sharing</a:t>
            </a:r>
          </a:p>
        </p:txBody>
      </p:sp>
      <p:pic>
        <p:nvPicPr>
          <p:cNvPr id="3074" name="Picture 2" descr="Gold Crypto Doge Coin Kiss-cut Sticker - Etsy">
            <a:extLst>
              <a:ext uri="{FF2B5EF4-FFF2-40B4-BE49-F238E27FC236}">
                <a16:creationId xmlns:a16="http://schemas.microsoft.com/office/drawing/2014/main" xmlns="" id="{B22C2918-AE54-DAEB-8359-A1829CF99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2" y="1502664"/>
            <a:ext cx="2831592" cy="283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3DDA10-D49E-C692-E435-50F3DF60B30F}"/>
              </a:ext>
            </a:extLst>
          </p:cNvPr>
          <p:cNvSpPr txBox="1"/>
          <p:nvPr/>
        </p:nvSpPr>
        <p:spPr>
          <a:xfrm>
            <a:off x="3883152" y="1514916"/>
            <a:ext cx="519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 People find a doge coin out in the wild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7AC3A39-0D88-548E-7A8D-B93E0143E089}"/>
              </a:ext>
            </a:extLst>
          </p:cNvPr>
          <p:cNvSpPr txBox="1"/>
          <p:nvPr/>
        </p:nvSpPr>
        <p:spPr>
          <a:xfrm>
            <a:off x="3855686" y="2156004"/>
            <a:ext cx="8092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They want to encrypt the doge coin using a special key, that they can only open only when all 5 people agree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C03B7B2-87D1-11DA-ECE0-16D70FA476B3}"/>
              </a:ext>
            </a:extLst>
          </p:cNvPr>
          <p:cNvSpPr txBox="1"/>
          <p:nvPr/>
        </p:nvSpPr>
        <p:spPr>
          <a:xfrm>
            <a:off x="3855686" y="3393725"/>
            <a:ext cx="3488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does the banker do?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30E4235-4FD2-FF0B-BF1A-DA14B7850E1B}"/>
              </a:ext>
            </a:extLst>
          </p:cNvPr>
          <p:cNvSpPr txBox="1"/>
          <p:nvPr/>
        </p:nvSpPr>
        <p:spPr>
          <a:xfrm>
            <a:off x="942228" y="4525329"/>
            <a:ext cx="6131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Banker: Generate a key k, and 4 random strings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DC53199-D358-5719-355A-DFE788B3F653}"/>
              </a:ext>
            </a:extLst>
          </p:cNvPr>
          <p:cNvSpPr txBox="1"/>
          <p:nvPr/>
        </p:nvSpPr>
        <p:spPr>
          <a:xfrm>
            <a:off x="109728" y="5351764"/>
            <a:ext cx="2260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Person 1: k + r_1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D79A573-12EE-1784-45E8-EE1CCD1B6347}"/>
              </a:ext>
            </a:extLst>
          </p:cNvPr>
          <p:cNvSpPr txBox="1"/>
          <p:nvPr/>
        </p:nvSpPr>
        <p:spPr>
          <a:xfrm>
            <a:off x="109728" y="6031210"/>
            <a:ext cx="2478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Person 2: r_2 - r_1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A168812-9E01-46F1-F4E2-1728BA101F20}"/>
              </a:ext>
            </a:extLst>
          </p:cNvPr>
          <p:cNvSpPr txBox="1"/>
          <p:nvPr/>
        </p:nvSpPr>
        <p:spPr>
          <a:xfrm>
            <a:off x="2866598" y="5336000"/>
            <a:ext cx="2478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Person 3: r_3 - r_2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71C0733-A4BC-8F25-F6E4-50E65C0FEE74}"/>
              </a:ext>
            </a:extLst>
          </p:cNvPr>
          <p:cNvSpPr txBox="1"/>
          <p:nvPr/>
        </p:nvSpPr>
        <p:spPr>
          <a:xfrm>
            <a:off x="2836942" y="6031210"/>
            <a:ext cx="2537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Person 4: r_4 – r_3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D63227F-12D1-DFCC-97ED-B57202D79F90}"/>
              </a:ext>
            </a:extLst>
          </p:cNvPr>
          <p:cNvSpPr txBox="1"/>
          <p:nvPr/>
        </p:nvSpPr>
        <p:spPr>
          <a:xfrm>
            <a:off x="5754624" y="5797665"/>
            <a:ext cx="1923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Person 5: -r_4</a:t>
            </a:r>
          </a:p>
        </p:txBody>
      </p:sp>
    </p:spTree>
    <p:extLst>
      <p:ext uri="{BB962C8B-B14F-4D97-AF65-F5344CB8AC3E}">
        <p14:creationId xmlns:p14="http://schemas.microsoft.com/office/powerpoint/2010/main" val="406745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716</Words>
  <Application>Microsoft Office PowerPoint</Application>
  <PresentationFormat>Widescreen</PresentationFormat>
  <Paragraphs>124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Office Theme</vt:lpstr>
      <vt:lpstr>When Computers Throw Dice: Randomness as a Resource</vt:lpstr>
      <vt:lpstr>Different Resources</vt:lpstr>
      <vt:lpstr>Probability Basics</vt:lpstr>
      <vt:lpstr>Our Old Friend Markov</vt:lpstr>
      <vt:lpstr>Analyzing the Hot Hand</vt:lpstr>
      <vt:lpstr>The von Nuemann Game</vt:lpstr>
      <vt:lpstr>Bounding Bernoulli Tails</vt:lpstr>
      <vt:lpstr>The Chernoff Bound</vt:lpstr>
      <vt:lpstr>Secret Sharing</vt:lpstr>
      <vt:lpstr>Find 1s</vt:lpstr>
      <vt:lpstr>Generate Prime between [N, 2N]</vt:lpstr>
      <vt:lpstr>Machine Learning</vt:lpstr>
      <vt:lpstr>Many More Examples</vt:lpstr>
      <vt:lpstr>How do we formalize Randomness as a</vt:lpstr>
      <vt:lpstr>Formal Definitions</vt:lpstr>
      <vt:lpstr>BPP error amplification</vt:lpstr>
      <vt:lpstr>BPP in P/poly</vt:lpstr>
      <vt:lpstr>BPP vs P</vt:lpstr>
      <vt:lpstr>P = BPP</vt:lpstr>
      <vt:lpstr>Giving Computers More Power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Computers Throw Dice: Randomness as a Resource</dc:title>
  <dc:creator>Microsoft Office User</dc:creator>
  <cp:lastModifiedBy>Karthik Gajulapalli</cp:lastModifiedBy>
  <cp:revision>3</cp:revision>
  <dcterms:created xsi:type="dcterms:W3CDTF">2023-10-30T00:03:55Z</dcterms:created>
  <dcterms:modified xsi:type="dcterms:W3CDTF">2023-10-30T16:46:55Z</dcterms:modified>
</cp:coreProperties>
</file>