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306" r:id="rId5"/>
    <p:sldId id="268" r:id="rId6"/>
    <p:sldId id="259" r:id="rId7"/>
    <p:sldId id="324" r:id="rId8"/>
    <p:sldId id="260" r:id="rId9"/>
    <p:sldId id="325" r:id="rId10"/>
    <p:sldId id="307" r:id="rId11"/>
    <p:sldId id="261" r:id="rId12"/>
    <p:sldId id="271" r:id="rId13"/>
    <p:sldId id="262" r:id="rId14"/>
    <p:sldId id="263" r:id="rId15"/>
    <p:sldId id="309" r:id="rId16"/>
    <p:sldId id="310" r:id="rId17"/>
    <p:sldId id="311" r:id="rId18"/>
    <p:sldId id="312" r:id="rId19"/>
    <p:sldId id="313" r:id="rId20"/>
    <p:sldId id="326" r:id="rId21"/>
    <p:sldId id="264" r:id="rId22"/>
    <p:sldId id="314" r:id="rId23"/>
    <p:sldId id="315" r:id="rId24"/>
    <p:sldId id="316" r:id="rId25"/>
    <p:sldId id="265" r:id="rId26"/>
    <p:sldId id="266" r:id="rId27"/>
    <p:sldId id="317" r:id="rId28"/>
    <p:sldId id="318" r:id="rId29"/>
    <p:sldId id="320" r:id="rId30"/>
    <p:sldId id="321" r:id="rId31"/>
    <p:sldId id="322" r:id="rId32"/>
    <p:sldId id="32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9B2D76-4A83-5148-95EA-716C042E0183}">
          <p14:sldIdLst>
            <p14:sldId id="256"/>
            <p14:sldId id="257"/>
            <p14:sldId id="258"/>
            <p14:sldId id="306"/>
            <p14:sldId id="268"/>
            <p14:sldId id="259"/>
            <p14:sldId id="324"/>
            <p14:sldId id="260"/>
            <p14:sldId id="325"/>
            <p14:sldId id="307"/>
            <p14:sldId id="261"/>
            <p14:sldId id="271"/>
            <p14:sldId id="262"/>
            <p14:sldId id="263"/>
            <p14:sldId id="309"/>
            <p14:sldId id="310"/>
            <p14:sldId id="311"/>
            <p14:sldId id="312"/>
            <p14:sldId id="313"/>
            <p14:sldId id="326"/>
            <p14:sldId id="264"/>
            <p14:sldId id="314"/>
            <p14:sldId id="315"/>
            <p14:sldId id="316"/>
            <p14:sldId id="265"/>
            <p14:sldId id="266"/>
            <p14:sldId id="317"/>
            <p14:sldId id="318"/>
            <p14:sldId id="320"/>
            <p14:sldId id="321"/>
            <p14:sldId id="322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8"/>
  </p:normalViewPr>
  <p:slideViewPr>
    <p:cSldViewPr snapToGrid="0">
      <p:cViewPr varScale="1">
        <p:scale>
          <a:sx n="67" d="100"/>
          <a:sy n="67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30:34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990 1722 24575,'-40'0'0,"-2"0"0,-30 0 0,-15 0-686,33 0 1,1 0 685,-29 0 333,-7 0-333,40 0 255,-14 0-255,17 0 0,7 0 0,10 0 694,12 0-694,1 0 89,1-9-89,9 3 0,-3-14 0,9 2 0,0 1 0,0-4 0,-5 3 0,4-4 0,-5 4 0,1-10 0,-2 10 0,-5-18 0,0 5 0,-1-6 0,0-8 0,-5 6 0,4-6 0,-4 7 0,11 8 0,-5-6 0,11 11 0,-10-4 0,10 12 0,-4-5 0,5 5 0,0 0 0,0-5 0,0 11 0,0-11 0,0 5 0,0 0 0,0 1 0,0 0 0,0 4 0,0-4 0,0 6 0,0-1 0,0 1 0,0 0 0,0 0 0,0 0 0,0 0 0,0 1 0,0-1 0,-5 0 0,4-1 0,-3 1 0,4-1 0,0-4 0,0 3 0,-5-4 0,4 6 0,-4-6 0,5 4 0,0-4 0,0 0 0,0 4 0,0-9 0,0 4 0,0-1 0,0-3 0,0 4 0,0 0 0,0 1 0,0 5 0,0 1 0,0-1 0,0 1 0,0 0 0,0 1 0,0-1 0,0 0 0,0-1 0,0 1 0,0 0 0,0-1 0,0 1 0,0-6 0,0 4 0,0-3 0,0 4 0,0 1 0,0-1 0,0 1 0,0 0 0,0-1 0,0 1 0,0 0 0,0 0 0,0 0 0,0 0 0,0 0 0,0 1 0,0-1 0,0 0 0,5 5 0,-4-4 0,8 3 0,-8-4 0,7 5 0,-6-4 0,7 8 0,-8-7 0,8 6 0,-4-2 0,5 4 0,0 0 0,-4-4 0,3 2 0,-3-2 0,4 4 0,0 0 0,0 0 0,1 0 0,-1 0 0,5 0 0,-3 0 0,9 0 0,-4 0 0,6 0 0,-1 0 0,1 0 0,-6 0 0,5 0 0,-5 0 0,0 0 0,4 0 0,-9 0 0,9 0 0,-10 0 0,5 0 0,0 0 0,-4 0 0,9 0 0,-4 0 0,6 0 0,6 0 0,-5-5 0,5 3 0,0-3 0,-5 0 0,6 4 0,-1-10 0,-5 10 0,5-10 0,0 10 0,-10-4 0,8 0 0,-15 3 0,9-3 0,-9 1 0,4 3 0,-1-4 0,-3 5 0,4-5 0,-6 4 0,0-3 0,0 4 0,6-6 0,-4 5 0,4-4 0,-6 5 0,0-5 0,0 4 0,0-3 0,6-1 0,0 3 0,1-7 0,-2 7 0,-5-2 0,1 4 0,-1 0 0,0-5 0,0 4 0,-1-3 0,-4 8 0,0 2 0,-10 3 0,4 7 0,-4-4 0,0 24 0,-1-21 0,0 21 0,-3-25 0,8 11 0,-9-11 0,9 11 0,-3-11 0,-1 5 0,4 0 0,-4-5 0,1 5 0,2 0 0,-2-5 0,4 11 0,0-5 0,-5 0 0,4 4 0,-4-4 0,5 6 0,0-1 0,0 1 0,0 0 0,0-1 0,0-5 0,0 5 0,0-5 0,0 0 0,0 4 0,0-4 0,0 0 0,0 5 0,0-11 0,0 11 0,0-5 0,0 5 0,0-5 0,0 5 0,0-11 0,0 10 0,0-3 0,5-1 0,-4 4 0,4-9 0,-5 3 0,5 1 0,-4-4 0,4 9 0,0-10 0,-4 5 0,8 0 0,-8-5 0,9 5 0,-9 0 0,8-4 0,-8 3 0,9 1 0,-4-4 0,0 9 0,-2-10 0,1 5 0,-4-6 0,9 6 0,-5-4 0,2 3 0,2 1 0,-8-4 0,9 9 0,-4-9 0,0 9 0,3-9 0,-3 3 0,0-5 0,3 1 0,-8 4 0,8-3 0,-8 4 0,8-6 0,-7 0 0,7 0 0,-8 0 0,8 1 0,-8-1 0,8 0 0,-8 0 0,8 1 0,-8-1 0,8 0 0,-7 0 0,2 0 0,1 1 0,-4-1 0,3 0 0,-4 0 0,0 0 0,0-1 0,0 1 0,0-1 0,0 1 0,0-1 0,0 1 0,0 0 0,0-1 0,0 1 0,0 0 0,0 0 0,0 0 0,0 0 0,0 0 0,0 1 0,0-1 0,0 0 0,-5 6 0,4 1 0,-9 0 0,9-1 0,-4 0 0,1-5 0,3 5 0,-9-6 0,9 0 0,-8 1 0,8-1 0,-8 0 0,8 0 0,-9 1 0,5-6 0,-6 4 0,1-8 0,4 9 0,-3-9 0,4 3 0,-5-4 0,0 4 0,1-2 0,-1 6 0,0-7 0,5 8 0,-4-8 0,8 8 0,-9-8 0,9 8 0,-8-8 0,3 8 0,-4-8 0,0 8 0,0-8 0,4 8 0,-3-7 0,3 7 0,-4-8 0,0 8 0,-1-8 0,1 4 0,0-1 0,0 1 0,0 1 0,0-2 0,-6 1 0,4-3 0,-4 3 0,6-5 0,-1 0 0,-4 0 0,4 4 0,-4-3 0,5 4 0,0-5 0,-1 0 0,1 0 0,0 0 0,0 0 0,0 0 0,0 0 0,-1 0 0,1 0 0,0 0 0,0 0 0,0-5 0,5 0 0,-4-6 0,3-5 0,0 5 0,-4-11 0,4 10 0,-1-3 0,-2 4 0,8 1 0,-8 0 0,8-1 0,-4 1 0,5-1 0,-5 1 0,4 0 0,-3 0 0,-1 4 0,4-3 0,-8 4 0,4-1 0,-1-3 0,-3 8 0,3-4 0,-4 0 0,0 4 0,0-3 0,0 4 0,-1 0 0,1 0 0,0 0 0,0 0 0,-1 0 0,1 0 0,0 0 0,0 0 0,-1 0 0,1 0 0,0 0 0,-1 0 0,1 0 0,0 0 0,0 0 0,1 0 0,-1 0 0,0 0 0,0 0 0,-13 0 0,15 0 0,-9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916BC-04B3-E441-9BC7-01C8E7C653F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1F7ED-4CB0-D84D-9F16-D25E51C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91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1F7ED-4CB0-D84D-9F16-D25E51CB64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6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A79A8-861E-AABF-54BC-59519B32D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393505-140A-FB42-BF60-1147DBD03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22D45B-20DE-86DD-7197-FEE55903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67B40-8E4C-F3F6-EF1D-F7220A222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828497-682F-B851-DDA3-B08FE655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7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EFBA2-F532-82FB-FB61-35DA0331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0885EC-3586-8D30-C664-4C340B7D2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3E9270-10E2-432C-0517-10D74650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27A2BC-79D0-F1C3-53EE-E658060D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04B39D-A477-1440-36B7-B078832D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2746655-AE2E-BB0C-C4F6-8B5CE70CF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E8ECF8-8EE7-2A95-62BC-FFBBE66DB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9E97F5-6316-BCAA-50E9-2A23D60A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F438BA-31D5-4391-7F6A-6190466C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FDB5E6-E879-2BCC-4245-AA5417E5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2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678496-7651-0F49-56C1-0016DF5F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69E84A-73B5-8147-CC30-AFE1D541D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FFC85D-E948-5F64-36BD-DCCAD936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E6DCAF-36C9-6AA0-80B1-62FEF676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C2438A-093F-CCDD-227A-28A7E007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1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C60E2-28EB-8B70-8DCB-D9B6279C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652114-55FB-3B00-70B3-A3AE79232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85DB16-9D9E-AA06-4FFE-10213096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FF2DA0-8ABB-4706-DE86-310D9D03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AC26F8-60AE-7BB8-ECAC-AB5FC84F3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D8F125-57C8-734B-9132-69056615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6CBDDE-BF98-9BBE-8A6D-B7F904D0C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658407-BA6F-AD5A-A9A5-F81762477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429C9A-E9D6-1BF2-136C-EA747A58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2B6D53-DBC3-E230-BEAC-6AAF53B2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E2A1A8-62F2-89C1-525C-55146172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7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BCD358-EBE7-508D-CD61-48772EC9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420F71-F209-DBB3-9EB0-746AB7945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0E19CD-5073-85BD-F52F-906B8B295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E4C323B-CE5E-FBB5-0721-B56DB1CD7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5A4900-5411-37FB-DCD3-7D3364476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CB96CAD-4CF4-C804-07C2-481030D54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7478BB-FAD0-E11A-7BDC-46A1C3FBE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AD3C2BF-EBCD-A89D-F101-58D8EDBD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8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49C8CD-2D7C-6139-1C68-9152BDF0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5F0F8CE-549E-4865-2972-B8F31E5A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CDB7F7C-0816-C9A9-0E3A-A0E8E1FD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DA1DD6-7936-8A29-A760-77A06BBF9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18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229F42-E75E-2AD7-425C-ADC3676C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D65F994-7CFD-C22E-0351-ECA8C5DDA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F557B9-213A-89B2-9395-4D31B42D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242AA6-5F07-7048-1E8F-15AC3114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BBA6D1-DCE9-B3E1-ABBF-8D713D8E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3ED3B6-108A-1F6A-CB12-E45CC7DA0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67C6ED-2B7D-350F-0B89-39B21DB4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D3BB20-0A43-5486-545E-1DC3E31D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11B94B-CD91-B7D0-6581-7E8D855A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3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D57162-F5E0-1605-4A25-9BFFA572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9DB875-D3A6-990F-7DC3-0B854B00E5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D16B29-4AD0-417A-16AA-BC25AD4F5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E1EF58-04FB-595C-EB78-DC86237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F3B573-F995-B4E0-0238-5579A1F0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6B8AF0-E7E6-D1DD-83CC-99A8FAD2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3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47EFE-83A8-B41A-DF53-614318EB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17187-FBD5-A49B-DF63-5016C11F1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FC2BC0-2051-3236-7F7B-9B6B5EB39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9CD3A-5CC2-8846-A8B8-A26B8EB38C2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6316F9-935B-0E9A-8170-909A48FE8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4558B0-DDCA-D8E1-A324-4FF604C14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111A5-25C1-7B44-B296-E6E9D628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uentos-para-peques.blogspot.com.es/2012/12/donde-esta-wally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uentos-para-peques.blogspot.com.es/2012/12/donde-esta-wally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7EF5C-185F-C7C6-CF3A-A81BC8CB95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Impagliazzo’s</a:t>
            </a:r>
            <a:r>
              <a:rPr lang="en-US" dirty="0"/>
              <a:t> Five Worlds</a:t>
            </a:r>
          </a:p>
        </p:txBody>
      </p:sp>
    </p:spTree>
    <p:extLst>
      <p:ext uri="{BB962C8B-B14F-4D97-AF65-F5344CB8AC3E}">
        <p14:creationId xmlns:p14="http://schemas.microsoft.com/office/powerpoint/2010/main" val="114623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AC308-C9FC-CF09-BB57-BA384AA80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Tossing Coin over Telephone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C61D97F-A48C-4095-6B49-F0F189B5492E}"/>
                  </a:ext>
                </a:extLst>
              </p:cNvPr>
              <p:cNvSpPr txBox="1"/>
              <p:nvPr/>
            </p:nvSpPr>
            <p:spPr>
              <a:xfrm>
                <a:off x="1109472" y="2097024"/>
                <a:ext cx="8449685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How can Alice Cheat:</a:t>
                </a:r>
              </a:p>
              <a:p>
                <a:endParaRPr lang="en-US" dirty="0"/>
              </a:p>
              <a:p>
                <a:pPr marL="342900" indent="-342900">
                  <a:buAutoNum type="arabicParenR"/>
                </a:pPr>
                <a:r>
                  <a:rPr lang="en-US" dirty="0"/>
                  <a:t>Maliciously choose not random r</a:t>
                </a:r>
              </a:p>
              <a:p>
                <a:pPr lvl="1"/>
                <a:r>
                  <a:rPr lang="en-US" dirty="0"/>
                  <a:t>  Note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either odd/even. So Bob always guesses right with probability ½ </a:t>
                </a:r>
              </a:p>
              <a:p>
                <a:pPr marL="342900" indent="-342900">
                  <a:buAutoNum type="arabicParenR"/>
                </a:pPr>
                <a:endParaRPr lang="en-US" dirty="0"/>
              </a:p>
              <a:p>
                <a:pPr marL="342900" indent="-342900">
                  <a:buAutoNum type="arabicParenR"/>
                </a:pPr>
                <a:r>
                  <a:rPr lang="en-US" dirty="0"/>
                  <a:t>Lie about r used (suppose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 such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2≠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2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permutation so this can’t happen</a:t>
                </a:r>
              </a:p>
              <a:p>
                <a:endParaRPr lang="en-US" b="0" dirty="0"/>
              </a:p>
              <a:p>
                <a:r>
                  <a:rPr lang="en-US" dirty="0"/>
                  <a:t>3) She must reveal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b="0" dirty="0"/>
                  <a:t> at the end to prove that she was honest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61D97F-A48C-4095-6B49-F0F189B54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72" y="2097024"/>
                <a:ext cx="8449685" cy="2585323"/>
              </a:xfrm>
              <a:prstGeom prst="rect">
                <a:avLst/>
              </a:prstGeom>
              <a:blipFill>
                <a:blip r:embed="rId2"/>
                <a:stretch>
                  <a:fillRect l="-601" t="-980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A0FF39B-D28B-01E1-9DF0-D35D2F116435}"/>
                  </a:ext>
                </a:extLst>
              </p:cNvPr>
              <p:cNvSpPr txBox="1"/>
              <p:nvPr/>
            </p:nvSpPr>
            <p:spPr>
              <a:xfrm>
                <a:off x="1109472" y="5292546"/>
                <a:ext cx="82911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How can Bob Cheat:</a:t>
                </a:r>
              </a:p>
              <a:p>
                <a:endParaRPr lang="en-US" dirty="0"/>
              </a:p>
              <a:p>
                <a:pPr marL="342900" indent="-342900">
                  <a:buAutoNum type="arabicParenR"/>
                </a:pPr>
                <a:r>
                  <a:rPr lang="en-US" dirty="0"/>
                  <a:t>Learn the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         But this will break the fact that f(r) is OWP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0FF39B-D28B-01E1-9DF0-D35D2F116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72" y="5292546"/>
                <a:ext cx="8291189" cy="1200329"/>
              </a:xfrm>
              <a:prstGeom prst="rect">
                <a:avLst/>
              </a:prstGeom>
              <a:blipFill>
                <a:blip r:embed="rId3"/>
                <a:stretch>
                  <a:fillRect l="-612" t="-2083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414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EE992E-DBB1-6AE2-CDFC-FB816656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Cryptography in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EBD389-F424-CBE4-4CCD-1C6EA1A35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195560" cy="4486274"/>
          </a:xfrm>
        </p:spPr>
        <p:txBody>
          <a:bodyPr>
            <a:noAutofit/>
          </a:bodyPr>
          <a:lstStyle/>
          <a:p>
            <a:pPr marL="514350" indent="-514350">
              <a:buAutoNum type="arabicParenR"/>
            </a:pPr>
            <a:r>
              <a:rPr lang="en-US" sz="2400" dirty="0"/>
              <a:t>Information theoretic:</a:t>
            </a:r>
          </a:p>
          <a:p>
            <a:pPr marL="457200" lvl="1" indent="0">
              <a:buNone/>
            </a:pPr>
            <a:r>
              <a:rPr lang="en-US" dirty="0"/>
              <a:t> 	One-Time-Pad, Secret Sharing [only need randomness], no adversary 	running in infinite time can break such schemes </a:t>
            </a:r>
          </a:p>
          <a:p>
            <a:pPr marL="457200" lvl="1" indent="0">
              <a:buNone/>
            </a:pPr>
            <a:r>
              <a:rPr lang="en-US" dirty="0"/>
              <a:t>	(not the most practical)</a:t>
            </a:r>
          </a:p>
          <a:p>
            <a:pPr marL="514350" indent="-514350">
              <a:buAutoNum type="arabicParenR"/>
            </a:pPr>
            <a:endParaRPr lang="en-US" sz="2400" dirty="0"/>
          </a:p>
          <a:p>
            <a:pPr marL="514350" indent="-514350">
              <a:buAutoNum type="arabicParenR"/>
            </a:pPr>
            <a:r>
              <a:rPr lang="en-US" sz="2400" dirty="0"/>
              <a:t>Secret Key Encryption (SKE):</a:t>
            </a:r>
          </a:p>
          <a:p>
            <a:pPr marL="457200" lvl="1" indent="0">
              <a:buNone/>
            </a:pPr>
            <a:r>
              <a:rPr lang="en-US" dirty="0"/>
              <a:t>       Stream Ciphers, (AES Cipher) </a:t>
            </a:r>
          </a:p>
          <a:p>
            <a:pPr marL="457200" lvl="1" indent="0">
              <a:buNone/>
            </a:pPr>
            <a:r>
              <a:rPr lang="en-US" dirty="0"/>
              <a:t>	(practical but requires Alice and Bob to share key first)</a:t>
            </a:r>
          </a:p>
          <a:p>
            <a:pPr marL="514350" indent="-514350">
              <a:buAutoNum type="arabicParenR"/>
            </a:pPr>
            <a:endParaRPr lang="en-US" sz="2400" dirty="0"/>
          </a:p>
          <a:p>
            <a:pPr marL="514350" indent="-514350">
              <a:buAutoNum type="arabicParenR"/>
            </a:pPr>
            <a:r>
              <a:rPr lang="en-US" sz="2400" dirty="0"/>
              <a:t>Public Key Encryption (PKE):</a:t>
            </a:r>
          </a:p>
          <a:p>
            <a:pPr marL="457200" lvl="1" indent="0">
              <a:buNone/>
            </a:pPr>
            <a:r>
              <a:rPr lang="en-US" dirty="0"/>
              <a:t>	RSA , Discrete Log</a:t>
            </a:r>
          </a:p>
          <a:p>
            <a:pPr marL="457200" lvl="1" indent="0">
              <a:buNone/>
            </a:pPr>
            <a:r>
              <a:rPr lang="en-US" dirty="0"/>
              <a:t>	(practical and amazing, Alice and Bob never have to meet)</a:t>
            </a:r>
          </a:p>
        </p:txBody>
      </p:sp>
    </p:spTree>
    <p:extLst>
      <p:ext uri="{BB962C8B-B14F-4D97-AF65-F5344CB8AC3E}">
        <p14:creationId xmlns:p14="http://schemas.microsoft.com/office/powerpoint/2010/main" val="6740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1D8E6-01EA-A6CA-06B6-A4B9BCA9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Review of P vs NP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F26CC1-8846-760A-4BF1-B92DCCA09816}"/>
              </a:ext>
            </a:extLst>
          </p:cNvPr>
          <p:cNvSpPr txBox="1"/>
          <p:nvPr/>
        </p:nvSpPr>
        <p:spPr>
          <a:xfrm>
            <a:off x="548640" y="2231136"/>
            <a:ext cx="7731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P: Problems that can be solved in polynomial time</a:t>
            </a:r>
          </a:p>
          <a:p>
            <a:r>
              <a:rPr lang="en-US" sz="2400" dirty="0"/>
              <a:t>Examples: Linear Programming, Sorting, Maximum Matching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78B4EB-17CD-28EF-03BF-26A0EE7DBC70}"/>
              </a:ext>
            </a:extLst>
          </p:cNvPr>
          <p:cNvSpPr txBox="1"/>
          <p:nvPr/>
        </p:nvSpPr>
        <p:spPr>
          <a:xfrm>
            <a:off x="548640" y="3657600"/>
            <a:ext cx="8145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NP: Problems whose solution can be verified in polynomial time</a:t>
            </a:r>
          </a:p>
          <a:p>
            <a:r>
              <a:rPr lang="en-US" sz="2400" dirty="0"/>
              <a:t>Examples: SAT, Graph-Coloring, Integer Programming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4ACD87-1ABE-34E4-A79F-E3985100FDDD}"/>
              </a:ext>
            </a:extLst>
          </p:cNvPr>
          <p:cNvSpPr txBox="1"/>
          <p:nvPr/>
        </p:nvSpPr>
        <p:spPr>
          <a:xfrm>
            <a:off x="548640" y="5084064"/>
            <a:ext cx="8624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 vs NP: Is coming up with a solution as easy as verifying a solution?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08A1ABE2-849A-B132-D72E-515CF1989A30}"/>
                  </a:ext>
                </a:extLst>
              </p:cNvPr>
              <p:cNvSpPr txBox="1"/>
              <p:nvPr/>
            </p:nvSpPr>
            <p:spPr>
              <a:xfrm>
                <a:off x="548640" y="6031210"/>
                <a:ext cx="90186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Belief: P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/>
                  <a:t> NP, and NP-hard problems should not be solvable efficiently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A1ABE2-849A-B132-D72E-515CF1989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" y="6031210"/>
                <a:ext cx="9018687" cy="461665"/>
              </a:xfrm>
              <a:prstGeom prst="rect">
                <a:avLst/>
              </a:prstGeom>
              <a:blipFill>
                <a:blip r:embed="rId2"/>
                <a:stretch>
                  <a:fillRect l="-1125" t="-7895" r="-14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Big Heavy Sack Full Of Money With Dollar Sign Stock Illustration - Download  Image Now - Money Bag, Sack, Cartoon - iStock">
            <a:extLst>
              <a:ext uri="{FF2B5EF4-FFF2-40B4-BE49-F238E27FC236}">
                <a16:creationId xmlns:a16="http://schemas.microsoft.com/office/drawing/2014/main" xmlns="" id="{33D41964-688E-2F47-379C-0FBDCDF3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593" y="184866"/>
            <a:ext cx="2456895" cy="17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DB42D2-CA0C-3028-FA01-5FA9B2163D17}"/>
              </a:ext>
            </a:extLst>
          </p:cNvPr>
          <p:cNvSpPr txBox="1"/>
          <p:nvPr/>
        </p:nvSpPr>
        <p:spPr>
          <a:xfrm>
            <a:off x="8515878" y="1690688"/>
            <a:ext cx="2330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Collect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Bounty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1,000,000 dollars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96CE94-C4AE-1E25-09D1-08FD15C4B69B}"/>
              </a:ext>
            </a:extLst>
          </p:cNvPr>
          <p:cNvSpPr txBox="1"/>
          <p:nvPr/>
        </p:nvSpPr>
        <p:spPr>
          <a:xfrm>
            <a:off x="9020114" y="2819127"/>
            <a:ext cx="3171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Public Key Crypto:</a:t>
            </a:r>
            <a:br>
              <a:rPr lang="en-US" sz="2400" dirty="0"/>
            </a:br>
            <a:r>
              <a:rPr lang="en-US" sz="2400" dirty="0"/>
              <a:t>Factoring, Discrete Log are not believed to be NP-hard : (</a:t>
            </a:r>
          </a:p>
        </p:txBody>
      </p:sp>
    </p:spTree>
    <p:extLst>
      <p:ext uri="{BB962C8B-B14F-4D97-AF65-F5344CB8AC3E}">
        <p14:creationId xmlns:p14="http://schemas.microsoft.com/office/powerpoint/2010/main" val="140916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67344C-FE9D-D4E2-3FC6-6500F6C2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Assumptions of cryptography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AD2D0429-2550-643F-3DF8-A146214122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183368" cy="486778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What is the smallest assumptions that we need to get cryptography</a:t>
                </a:r>
              </a:p>
              <a:p>
                <a:endParaRPr lang="en-US" dirty="0"/>
              </a:p>
              <a:p>
                <a:r>
                  <a:rPr lang="en-US" dirty="0"/>
                  <a:t>Existence of OWFs?</a:t>
                </a:r>
              </a:p>
              <a:p>
                <a:pPr lvl="1"/>
                <a:r>
                  <a:rPr lang="en-US" dirty="0"/>
                  <a:t>Turns out OWF =&gt;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Can we show that OWF exist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r>
                  <a:rPr lang="en-US" dirty="0"/>
                  <a:t> [Big Open research question]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We don’t know if OWF =&gt; PKE 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By definition PKE =&gt; OWF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2D0429-2550-643F-3DF8-A146214122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183368" cy="4867783"/>
              </a:xfrm>
              <a:blipFill>
                <a:blip r:embed="rId2"/>
                <a:stretch>
                  <a:fillRect l="-1122" t="-2078" r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117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D1135B-74BE-0578-1C03-43168D16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Impagliazzo’s</a:t>
            </a:r>
            <a:r>
              <a:rPr lang="en-US" dirty="0"/>
              <a:t> Five Worlds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852611-E45B-B7B1-BDA7-94E0F23C9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Algorithmica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Heuristica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Pessiland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Minicrypt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Cryptomania</a:t>
            </a:r>
            <a:endParaRPr lang="en-US" dirty="0"/>
          </a:p>
        </p:txBody>
      </p:sp>
      <p:pic>
        <p:nvPicPr>
          <p:cNvPr id="8194" name="Picture 2" descr="Russell Impagliazzo - Wikipedia">
            <a:extLst>
              <a:ext uri="{FF2B5EF4-FFF2-40B4-BE49-F238E27FC236}">
                <a16:creationId xmlns:a16="http://schemas.microsoft.com/office/drawing/2014/main" xmlns="" id="{971B338B-DB7C-4B1F-9226-BAC20F2A7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55" y="1690688"/>
            <a:ext cx="483584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33500-C297-1738-2D7B-B4585C798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Algorithmica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53893A-309E-D20A-0EBB-66381F872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593"/>
            <a:ext cx="7403592" cy="4351338"/>
          </a:xfrm>
        </p:spPr>
        <p:txBody>
          <a:bodyPr>
            <a:noAutofit/>
          </a:bodyPr>
          <a:lstStyle/>
          <a:p>
            <a:r>
              <a:rPr lang="en-US" sz="2400" dirty="0"/>
              <a:t>P = NP</a:t>
            </a:r>
          </a:p>
          <a:p>
            <a:pPr lvl="1"/>
            <a:r>
              <a:rPr lang="en-US" dirty="0"/>
              <a:t>Not only can I verify the solution, but I can also come up with it really fast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400" dirty="0"/>
              <a:t>All hard problems we talked about have efficient algorithms:</a:t>
            </a:r>
            <a:br>
              <a:rPr lang="en-US" sz="2400" dirty="0"/>
            </a:br>
            <a:r>
              <a:rPr lang="en-US" sz="2400" dirty="0"/>
              <a:t>	Traveling Salesman, Factoring, Graph Coloring, SAT</a:t>
            </a:r>
          </a:p>
          <a:p>
            <a:endParaRPr lang="en-US" sz="2400" dirty="0"/>
          </a:p>
          <a:p>
            <a:r>
              <a:rPr lang="en-US" sz="2400" dirty="0"/>
              <a:t>Great for discoveries, fast algorithms means we can compute hard things</a:t>
            </a:r>
          </a:p>
          <a:p>
            <a:pPr marL="0" indent="0">
              <a:buNone/>
            </a:pPr>
            <a:r>
              <a:rPr lang="en-US" sz="2400" dirty="0"/>
              <a:t>    Awesome for Science, Optimization, Bioinformatics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Horrible for privacy/security [NO CRYPTOGRAPHY!!!!]</a:t>
            </a:r>
          </a:p>
        </p:txBody>
      </p:sp>
      <p:pic>
        <p:nvPicPr>
          <p:cNvPr id="10242" name="Picture 2" descr="World of Technology in 2070. Let's jump into predicting the state of… | by  Bushra Khan | Medium">
            <a:extLst>
              <a:ext uri="{FF2B5EF4-FFF2-40B4-BE49-F238E27FC236}">
                <a16:creationId xmlns:a16="http://schemas.microsoft.com/office/drawing/2014/main" xmlns="" id="{ECBB522F-D087-15A5-58D1-2D85191F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76" y="683132"/>
            <a:ext cx="47053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43BCEC-CAB3-48D8-AABA-EE918B6B0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74A727-CF15-B669-C25D-898E8160C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 != NP </a:t>
            </a:r>
          </a:p>
          <a:p>
            <a:endParaRPr lang="en-US" sz="2400" dirty="0"/>
          </a:p>
          <a:p>
            <a:r>
              <a:rPr lang="en-US" sz="2400" dirty="0"/>
              <a:t>But NP is easy on average</a:t>
            </a:r>
          </a:p>
          <a:p>
            <a:pPr lvl="1"/>
            <a:r>
              <a:rPr lang="en-US" dirty="0"/>
              <a:t>Can solve most instances of a problem</a:t>
            </a:r>
          </a:p>
          <a:p>
            <a:pPr lvl="1"/>
            <a:r>
              <a:rPr lang="en-US" dirty="0"/>
              <a:t>Can solve SAT on most formulas, 3-color most graphs, factor most numbers</a:t>
            </a:r>
          </a:p>
          <a:p>
            <a:endParaRPr lang="en-US" sz="2400" dirty="0"/>
          </a:p>
          <a:p>
            <a:r>
              <a:rPr lang="en-US" sz="2400" dirty="0"/>
              <a:t>For all practical purposes P = NP</a:t>
            </a:r>
          </a:p>
          <a:p>
            <a:pPr lvl="1"/>
            <a:r>
              <a:rPr lang="en-US" dirty="0"/>
              <a:t>Almost Indistinguishable from </a:t>
            </a:r>
            <a:r>
              <a:rPr lang="en-US" dirty="0" err="1"/>
              <a:t>Algorithmica</a:t>
            </a:r>
            <a:endParaRPr lang="en-US" dirty="0"/>
          </a:p>
          <a:p>
            <a:pPr lvl="1"/>
            <a:r>
              <a:rPr lang="en-US" dirty="0"/>
              <a:t>Crypto Doesn’t exist: Finding hard instances of NP-hard problems is also hard</a:t>
            </a:r>
          </a:p>
        </p:txBody>
      </p:sp>
      <p:pic>
        <p:nvPicPr>
          <p:cNvPr id="11266" name="Picture 2" descr="An Advanced Civilization Could Have Ruled Earth Millions of Years Ago, Says  the Silurian Hypothesis | Travel and Exploration | Discovery">
            <a:extLst>
              <a:ext uri="{FF2B5EF4-FFF2-40B4-BE49-F238E27FC236}">
                <a16:creationId xmlns:a16="http://schemas.microsoft.com/office/drawing/2014/main" xmlns="" id="{2F504500-EAD0-DD58-121B-6C059845F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7177BF-A9D6-4199-B456-D2D7CC8A5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Pessiland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214A11FB-2E93-4E75-CDE8-43B5B25872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40064"/>
                <a:ext cx="1051560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NP, </a:t>
                </a:r>
              </a:p>
              <a:p>
                <a:r>
                  <a:rPr lang="en-US" dirty="0"/>
                  <a:t>NP Hard on Average, </a:t>
                </a:r>
              </a:p>
              <a:p>
                <a:r>
                  <a:rPr lang="en-US" dirty="0"/>
                  <a:t>No OWF</a:t>
                </a:r>
              </a:p>
              <a:p>
                <a:endParaRPr lang="en-US" dirty="0"/>
              </a:p>
              <a:p>
                <a:r>
                  <a:rPr lang="en-US" dirty="0"/>
                  <a:t>Can neither solve problems nor get cryptography</a:t>
                </a:r>
              </a:p>
              <a:p>
                <a:endParaRPr lang="en-US" dirty="0"/>
              </a:p>
              <a:p>
                <a:r>
                  <a:rPr lang="en-US" dirty="0"/>
                  <a:t>Worst of all worlds</a:t>
                </a:r>
              </a:p>
              <a:p>
                <a:endParaRPr lang="en-US" dirty="0"/>
              </a:p>
              <a:p>
                <a:r>
                  <a:rPr lang="en-US" dirty="0"/>
                  <a:t>Open Research: [Can we construct OWF from NP-</a:t>
                </a:r>
                <a:r>
                  <a:rPr lang="en-US" dirty="0" err="1"/>
                  <a:t>HoA</a:t>
                </a:r>
                <a:r>
                  <a:rPr lang="en-US" dirty="0"/>
                  <a:t>??]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4A11FB-2E93-4E75-CDE8-43B5B25872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40064"/>
                <a:ext cx="10515600" cy="4351338"/>
              </a:xfrm>
              <a:blipFill>
                <a:blip r:embed="rId2"/>
                <a:stretch>
                  <a:fillRect l="-108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City Landfill Flat Vector Illustration Stock Illustration - Download Image  Now - Landfill, Garbage, City - iStock">
            <a:extLst>
              <a:ext uri="{FF2B5EF4-FFF2-40B4-BE49-F238E27FC236}">
                <a16:creationId xmlns:a16="http://schemas.microsoft.com/office/drawing/2014/main" xmlns="" id="{A4B6455D-E168-2239-690E-47A6EA956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68" y="248540"/>
            <a:ext cx="5361432" cy="35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53346C-7E38-6F52-CD7F-BF364991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Minicrypt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5EB255A2-7339-78AF-A7A4-13A68DD524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OWFs exist (=&gt; P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NP)</a:t>
                </a:r>
              </a:p>
              <a:p>
                <a:endParaRPr lang="en-US" dirty="0"/>
              </a:p>
              <a:p>
                <a:r>
                  <a:rPr lang="en-US" dirty="0"/>
                  <a:t>No PKE</a:t>
                </a:r>
              </a:p>
              <a:p>
                <a:endParaRPr lang="en-US" dirty="0"/>
              </a:p>
              <a:p>
                <a:r>
                  <a:rPr lang="en-US" dirty="0"/>
                  <a:t>Have to rely on SKE, but can still secure things</a:t>
                </a:r>
              </a:p>
              <a:p>
                <a:endParaRPr lang="en-US" dirty="0"/>
              </a:p>
              <a:p>
                <a:r>
                  <a:rPr lang="en-US" dirty="0"/>
                  <a:t>No Crypto-currencies, anonymous internet trolling </a:t>
                </a:r>
              </a:p>
              <a:p>
                <a:pPr marL="0" indent="0">
                  <a:buNone/>
                </a:pPr>
                <a:r>
                  <a:rPr lang="en-US" dirty="0"/>
                  <a:t>   [Still pretty Good]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255A2-7339-78AF-A7A4-13A68DD524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6" name="Picture 6" descr="Is It Possible to Shoot Out a Lock with a Gun? | The Writer's Guide to  Weapons">
            <a:extLst>
              <a:ext uri="{FF2B5EF4-FFF2-40B4-BE49-F238E27FC236}">
                <a16:creationId xmlns:a16="http://schemas.microsoft.com/office/drawing/2014/main" xmlns="" id="{002EFB8F-6C5B-E0D7-7EA6-8752E9863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520" y="681037"/>
            <a:ext cx="3999992" cy="299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4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5A6F76-F691-775F-4E2A-A13DF53B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Cryptomania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DE2CA585-9238-E551-608D-999C884E79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0936" y="2141537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Public Key Encryption exists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PKE =&gt; OWF =&gt; 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NP</a:t>
                </a:r>
              </a:p>
              <a:p>
                <a:endParaRPr lang="en-US" dirty="0"/>
              </a:p>
              <a:p>
                <a:r>
                  <a:rPr lang="en-US" dirty="0"/>
                  <a:t>Amazing world, can’t solve hard problems but can do anonymous banking, security on the internet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2CA585-9238-E551-608D-999C884E79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0936" y="2141537"/>
                <a:ext cx="10515600" cy="4351338"/>
              </a:xfrm>
              <a:blipFill>
                <a:blip r:embed="rId2"/>
                <a:stretch>
                  <a:fillRect l="-96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40" name="Picture 4" descr="Bank vault - Wikipedia">
            <a:extLst>
              <a:ext uri="{FF2B5EF4-FFF2-40B4-BE49-F238E27FC236}">
                <a16:creationId xmlns:a16="http://schemas.microsoft.com/office/drawing/2014/main" xmlns="" id="{2882A3D6-53F7-CEC5-DA62-B2DB34DE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84" y="365125"/>
            <a:ext cx="5132019" cy="320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15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26238C-2C1F-8F3D-9564-BC44E97B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F96419-2EB6-103F-AA71-174AF5BCF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12645"/>
            <a:ext cx="9777414" cy="3545205"/>
          </a:xfrm>
        </p:spPr>
        <p:txBody>
          <a:bodyPr>
            <a:normAutofit/>
          </a:bodyPr>
          <a:lstStyle/>
          <a:p>
            <a:r>
              <a:rPr lang="en-US" dirty="0"/>
              <a:t>Algorithms: Solve Problems</a:t>
            </a:r>
          </a:p>
          <a:p>
            <a:endParaRPr lang="en-US" dirty="0"/>
          </a:p>
          <a:p>
            <a:r>
              <a:rPr lang="en-US" dirty="0"/>
              <a:t>Complexity: No fast algorithms for some kind of problems</a:t>
            </a:r>
          </a:p>
          <a:p>
            <a:endParaRPr lang="en-US" dirty="0"/>
          </a:p>
          <a:p>
            <a:r>
              <a:rPr lang="en-US" dirty="0"/>
              <a:t>Cryptography: Hard problems means security/privacy </a:t>
            </a:r>
          </a:p>
        </p:txBody>
      </p:sp>
    </p:spTree>
    <p:extLst>
      <p:ext uri="{BB962C8B-B14F-4D97-AF65-F5344CB8AC3E}">
        <p14:creationId xmlns:p14="http://schemas.microsoft.com/office/powerpoint/2010/main" val="26101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014AD3-5000-B9DD-7028-5D2654BA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world do we live in</a:t>
            </a:r>
          </a:p>
        </p:txBody>
      </p:sp>
      <p:pic>
        <p:nvPicPr>
          <p:cNvPr id="13314" name="Picture 2" descr="The most insightful stories about P Vs Np - Medium">
            <a:extLst>
              <a:ext uri="{FF2B5EF4-FFF2-40B4-BE49-F238E27FC236}">
                <a16:creationId xmlns:a16="http://schemas.microsoft.com/office/drawing/2014/main" xmlns="" id="{7E6D20D5-A0D0-A547-8637-CE0605A1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56" y="1509713"/>
            <a:ext cx="4485821" cy="49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9E0F8C-63DB-9D38-95FE-BC42A2C6BC03}"/>
              </a:ext>
            </a:extLst>
          </p:cNvPr>
          <p:cNvSpPr txBox="1"/>
          <p:nvPr/>
        </p:nvSpPr>
        <p:spPr>
          <a:xfrm>
            <a:off x="6193536" y="1690688"/>
            <a:ext cx="4828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Very active line of research: Can we rule out certain worlds like </a:t>
            </a:r>
            <a:r>
              <a:rPr lang="en-US" sz="2400" dirty="0" err="1"/>
              <a:t>Heuristica</a:t>
            </a:r>
            <a:r>
              <a:rPr lang="en-US" sz="2400" dirty="0"/>
              <a:t> or </a:t>
            </a:r>
            <a:r>
              <a:rPr lang="en-US" sz="2400" dirty="0" err="1"/>
              <a:t>Pessiland</a:t>
            </a:r>
            <a:r>
              <a:rPr lang="en-US" sz="2400" dirty="0"/>
              <a:t>??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96E527-9CA4-880A-0618-EC5389B089FC}"/>
              </a:ext>
            </a:extLst>
          </p:cNvPr>
          <p:cNvSpPr txBox="1"/>
          <p:nvPr/>
        </p:nvSpPr>
        <p:spPr>
          <a:xfrm>
            <a:off x="6266689" y="3425952"/>
            <a:ext cx="524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Lot of new progress in last few years, based on </a:t>
            </a:r>
          </a:p>
          <a:p>
            <a:r>
              <a:rPr lang="en-US" sz="2400" dirty="0"/>
              <a:t>Hardness of optimal compression algorithms</a:t>
            </a:r>
          </a:p>
        </p:txBody>
      </p:sp>
    </p:spTree>
    <p:extLst>
      <p:ext uri="{BB962C8B-B14F-4D97-AF65-F5344CB8AC3E}">
        <p14:creationId xmlns:p14="http://schemas.microsoft.com/office/powerpoint/2010/main" val="398382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40714A-1AAC-2ED0-AD28-E28D0D01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Proofs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B9B0ED-4DB8-FF14-F5AB-80A012584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it mean to prove something</a:t>
            </a:r>
          </a:p>
          <a:p>
            <a:endParaRPr lang="en-US" dirty="0"/>
          </a:p>
          <a:p>
            <a:r>
              <a:rPr lang="en-US" dirty="0"/>
              <a:t>Sequence of logical implications that convince you of a statement</a:t>
            </a:r>
          </a:p>
          <a:p>
            <a:endParaRPr lang="en-US" dirty="0"/>
          </a:p>
          <a:p>
            <a:r>
              <a:rPr lang="en-US" dirty="0"/>
              <a:t>In math proof is absolute, if it is correct, then any honest person can verify. No valid proof for false statements</a:t>
            </a:r>
          </a:p>
          <a:p>
            <a:endParaRPr lang="en-US" dirty="0"/>
          </a:p>
          <a:p>
            <a:r>
              <a:rPr lang="en-US" dirty="0"/>
              <a:t>What if we allow proofs where prover can cheat, but with very very small probability</a:t>
            </a:r>
          </a:p>
        </p:txBody>
      </p:sp>
    </p:spTree>
    <p:extLst>
      <p:ext uri="{BB962C8B-B14F-4D97-AF65-F5344CB8AC3E}">
        <p14:creationId xmlns:p14="http://schemas.microsoft.com/office/powerpoint/2010/main" val="56818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40714A-1AAC-2ED0-AD28-E28D0D01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Proofs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B9B0ED-4DB8-FF14-F5AB-80A012584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Alice is Colorblind</a:t>
            </a:r>
          </a:p>
          <a:p>
            <a:endParaRPr lang="en-US" dirty="0"/>
          </a:p>
          <a:p>
            <a:r>
              <a:rPr lang="en-US" dirty="0"/>
              <a:t>Bob wants to convince her that the balls are red and green?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can we do?</a:t>
            </a:r>
          </a:p>
          <a:p>
            <a:endParaRPr lang="en-US" dirty="0"/>
          </a:p>
          <a:p>
            <a:r>
              <a:rPr lang="en-US" dirty="0"/>
              <a:t>Not clear that there is a way to convince Alice completely that the balls are different, she can never distinguish them herself?</a:t>
            </a:r>
          </a:p>
        </p:txBody>
      </p:sp>
    </p:spTree>
    <p:extLst>
      <p:ext uri="{BB962C8B-B14F-4D97-AF65-F5344CB8AC3E}">
        <p14:creationId xmlns:p14="http://schemas.microsoft.com/office/powerpoint/2010/main" val="40479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5B41C-B406-D64B-B1A0-0B58E334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Proofs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165DAB-BC80-7F64-1518-10E389CB6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Alice takes the two balls</a:t>
            </a:r>
          </a:p>
          <a:p>
            <a:endParaRPr lang="en-US" dirty="0"/>
          </a:p>
          <a:p>
            <a:r>
              <a:rPr lang="en-US" dirty="0"/>
              <a:t>(Then behind her back she either swaps them or doesn’t)</a:t>
            </a:r>
          </a:p>
          <a:p>
            <a:endParaRPr lang="en-US" dirty="0"/>
          </a:p>
          <a:p>
            <a:r>
              <a:rPr lang="en-US" dirty="0"/>
              <a:t>She asks bob if she swapped them or not</a:t>
            </a:r>
          </a:p>
          <a:p>
            <a:endParaRPr lang="en-US" dirty="0"/>
          </a:p>
          <a:p>
            <a:r>
              <a:rPr lang="en-US" dirty="0"/>
              <a:t>Alice repeats this 10 times</a:t>
            </a:r>
          </a:p>
        </p:txBody>
      </p:sp>
    </p:spTree>
    <p:extLst>
      <p:ext uri="{BB962C8B-B14F-4D97-AF65-F5344CB8AC3E}">
        <p14:creationId xmlns:p14="http://schemas.microsoft.com/office/powerpoint/2010/main" val="42484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6C4F2-F628-DD1D-7884-17268A43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Proofs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6BCC19C1-18CF-D8E3-E426-956A13277E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Analyzing Alice’s Success Probability</a:t>
                </a:r>
              </a:p>
              <a:p>
                <a:endParaRPr lang="en-US" dirty="0"/>
              </a:p>
              <a:p>
                <a:r>
                  <a:rPr lang="en-US" dirty="0"/>
                  <a:t>If balls are same color:</a:t>
                </a:r>
                <a:br>
                  <a:rPr lang="en-US" dirty="0"/>
                </a:br>
                <a:r>
                  <a:rPr lang="en-US" dirty="0"/>
                  <a:t>  Bob can only guess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After 10 tries, Bob gets away with cheating with prob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=0.01%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If balls are different color:</a:t>
                </a:r>
              </a:p>
              <a:p>
                <a:pPr marL="0" indent="0">
                  <a:buNone/>
                </a:pPr>
                <a:r>
                  <a:rPr lang="en-US" dirty="0"/>
                  <a:t>     Bob can always say the right answer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CC19C1-18CF-D8E3-E426-956A13277E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808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A13F3-3434-EB94-255E-A8EE0FC83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877EC9-EF19-A1ED-1945-0D9DF62A9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Alice: Prove some statement</a:t>
            </a:r>
          </a:p>
          <a:p>
            <a:endParaRPr lang="en-US" dirty="0"/>
          </a:p>
          <a:p>
            <a:r>
              <a:rPr lang="en-US" dirty="0"/>
              <a:t>Bob: Verify Statement</a:t>
            </a:r>
          </a:p>
          <a:p>
            <a:endParaRPr lang="en-US" dirty="0"/>
          </a:p>
          <a:p>
            <a:r>
              <a:rPr lang="en-US" dirty="0"/>
              <a:t>Zero Knowledge: Bob only knows validity (either true or false)</a:t>
            </a:r>
          </a:p>
          <a:p>
            <a:endParaRPr lang="en-US" dirty="0"/>
          </a:p>
          <a:p>
            <a:r>
              <a:rPr lang="en-US" dirty="0"/>
              <a:t>Example: Prove to bob I have enough money to pay him, without showing him my bank balance</a:t>
            </a:r>
          </a:p>
        </p:txBody>
      </p:sp>
    </p:spTree>
    <p:extLst>
      <p:ext uri="{BB962C8B-B14F-4D97-AF65-F5344CB8AC3E}">
        <p14:creationId xmlns:p14="http://schemas.microsoft.com/office/powerpoint/2010/main" val="28130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DFB23-6243-EF6F-198B-11DDEEA1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Where’s Wally?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DE3D0D4-34C0-6D8F-9D2A-345FD1164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757809" y="1690688"/>
            <a:ext cx="2219182" cy="4351338"/>
          </a:xfrm>
        </p:spPr>
      </p:pic>
    </p:spTree>
    <p:extLst>
      <p:ext uri="{BB962C8B-B14F-4D97-AF65-F5344CB8AC3E}">
        <p14:creationId xmlns:p14="http://schemas.microsoft.com/office/powerpoint/2010/main" val="387079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DFB23-6243-EF6F-198B-11DDEEA1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Where’s Wally?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DE3D0D4-34C0-6D8F-9D2A-345FD1164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38200" y="1819275"/>
            <a:ext cx="2219182" cy="4351338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D057000-A83C-41F9-4AA0-4C3491E26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09" y="1623219"/>
            <a:ext cx="7217291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2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+ Where's Waldo? HD Wallpapers and Backgrounds">
            <a:extLst>
              <a:ext uri="{FF2B5EF4-FFF2-40B4-BE49-F238E27FC236}">
                <a16:creationId xmlns:a16="http://schemas.microsoft.com/office/drawing/2014/main" xmlns="" id="{EFEF025E-8BC6-4A4B-17F0-29C0135E89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-434183"/>
            <a:ext cx="12034837" cy="77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0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+ Where's Waldo? HD Wallpapers and Backgrounds">
            <a:extLst>
              <a:ext uri="{FF2B5EF4-FFF2-40B4-BE49-F238E27FC236}">
                <a16:creationId xmlns:a16="http://schemas.microsoft.com/office/drawing/2014/main" xmlns="" id="{EFEF025E-8BC6-4A4B-17F0-29C0135E89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0126"/>
            <a:ext cx="12501563" cy="80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FC489B73-24E6-FFDF-0F84-CA7DA55E0AE9}"/>
                  </a:ext>
                </a:extLst>
              </p14:cNvPr>
              <p14:cNvContentPartPr/>
              <p14:nvPr/>
            </p14:nvContentPartPr>
            <p14:xfrm>
              <a:off x="7504582" y="2060167"/>
              <a:ext cx="493200" cy="737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489B73-24E6-FFDF-0F84-CA7DA55E0A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5582" y="2051167"/>
                <a:ext cx="510840" cy="75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8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7E4388-6A29-EA87-5822-DD6C366C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vs Complexity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256018-8893-574D-59CC-028EE96BF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608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Algorithms</a:t>
            </a:r>
          </a:p>
          <a:p>
            <a:endParaRPr lang="en-US" dirty="0"/>
          </a:p>
          <a:p>
            <a:pPr lvl="1"/>
            <a:r>
              <a:rPr lang="en-US" dirty="0"/>
              <a:t>Come up with a strategy for a problem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Argue that the strategy works and runs in certain [Time, Space, Randomness]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Awesome at coming up with algorithms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xmlns="" id="{3666F141-2FAB-1313-36A9-EAAC89888B9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4"/>
                <a:ext cx="5181600" cy="4260849"/>
              </a:xfrm>
            </p:spPr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en-US" dirty="0" smtClean="0"/>
                  <a:t>Complexity</a:t>
                </a:r>
              </a:p>
              <a:p>
                <a:endParaRPr lang="en-US" dirty="0"/>
              </a:p>
              <a:p>
                <a:pPr lvl="1"/>
                <a:r>
                  <a:rPr lang="en-US" dirty="0"/>
                  <a:t>Give a lower bound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Argue that no algorithm can solve problem with certain [Time, Space, Randomness]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Terrible at proving lower bounds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Best lower bound for </a:t>
                </a:r>
                <a:r>
                  <a:rPr lang="en-US" dirty="0" smtClean="0"/>
                  <a:t>SAT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 smtClean="0"/>
                  <a:t>(n</a:t>
                </a:r>
                <a:r>
                  <a:rPr lang="en-US" dirty="0"/>
                  <a:t>) </a:t>
                </a:r>
                <a:r>
                  <a:rPr lang="en-US" dirty="0">
                    <a:sym typeface="Wingdings" pitchFamily="2" charset="2"/>
                  </a:rPr>
                  <a:t></a:t>
                </a:r>
                <a:endParaRPr lang="en-US" dirty="0"/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xmlns="" id="{3666F141-2FAB-1313-36A9-EAAC89888B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4"/>
                <a:ext cx="5181600" cy="4260849"/>
              </a:xfrm>
              <a:blipFill rotWithShape="0">
                <a:blip r:embed="rId2"/>
                <a:stretch>
                  <a:fillRect t="-3147" r="-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664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ere's Wally? Wallpapers - Wallpaper Cave">
            <a:extLst>
              <a:ext uri="{FF2B5EF4-FFF2-40B4-BE49-F238E27FC236}">
                <a16:creationId xmlns:a16="http://schemas.microsoft.com/office/drawing/2014/main" xmlns="" id="{ADCCF4C4-48B8-ED98-C556-2053234D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0"/>
            <a:ext cx="10615613" cy="686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3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A1E0CC-5705-E6BE-DD3B-9158B0936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ZK Proof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F9EB7B-3F6D-A48F-2BBF-C707F65B3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Alice Cuts a cardboard twice as big as the image with a center cutout of </a:t>
            </a:r>
            <a:r>
              <a:rPr lang="en-US" dirty="0" err="1"/>
              <a:t>wally</a:t>
            </a:r>
            <a:endParaRPr lang="en-US" dirty="0"/>
          </a:p>
          <a:p>
            <a:endParaRPr lang="en-US" dirty="0"/>
          </a:p>
          <a:p>
            <a:r>
              <a:rPr lang="en-US" dirty="0"/>
              <a:t>Now she rotates the image behind the cardboard till </a:t>
            </a:r>
            <a:r>
              <a:rPr lang="en-US" dirty="0" err="1"/>
              <a:t>wally</a:t>
            </a:r>
            <a:r>
              <a:rPr lang="en-US" dirty="0"/>
              <a:t> is placed through the cutout</a:t>
            </a:r>
          </a:p>
          <a:p>
            <a:endParaRPr lang="en-US" dirty="0"/>
          </a:p>
          <a:p>
            <a:r>
              <a:rPr lang="en-US" dirty="0"/>
              <a:t>Bob clearly sees Wally but doesn’t know where </a:t>
            </a:r>
            <a:r>
              <a:rPr lang="en-US" dirty="0" err="1"/>
              <a:t>wally</a:t>
            </a:r>
            <a:r>
              <a:rPr lang="en-U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232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llyZeroKnowledge.mp4">
            <a:hlinkClick r:id="" action="ppaction://media"/>
            <a:extLst>
              <a:ext uri="{FF2B5EF4-FFF2-40B4-BE49-F238E27FC236}">
                <a16:creationId xmlns:a16="http://schemas.microsoft.com/office/drawing/2014/main" xmlns="" id="{A62FEF58-A04E-49D5-5A30-6B695B2F0D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B53BBFC5-7F20-F3B6-C3CB-DAAA5F10E4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92" y="202017"/>
            <a:ext cx="6209499" cy="322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C2031C64-B814-150D-024A-25D0A390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68" y="3774854"/>
            <a:ext cx="5345723" cy="259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xmlns="" id="{56963DC3-1C98-F128-6997-BA388B2B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49" y="0"/>
            <a:ext cx="12390148" cy="675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7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7E4388-6A29-EA87-5822-DD6C366C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Cryptography vs Complexity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256018-8893-574D-59CC-028EE96BF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4519613" cy="3900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Complexity</a:t>
            </a:r>
          </a:p>
          <a:p>
            <a:pPr lvl="1"/>
            <a:r>
              <a:rPr lang="en-US" dirty="0"/>
              <a:t>Prove that a problem is hard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Show that no algorithm running in [Time, Space, Randomness] can solve such problem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Show equivalence between hardness of problems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4F310A-46B7-8B54-B701-A3DDD6CCC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400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Cryptography</a:t>
            </a:r>
          </a:p>
          <a:p>
            <a:pPr lvl="1"/>
            <a:r>
              <a:rPr lang="en-US" dirty="0"/>
              <a:t>Assume that a problem is hard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Now construct primitives like Encryption, Secret Sharing, PRGs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there is an adversary that can break any of your primitives, then adversary can solve hard problem</a:t>
            </a:r>
          </a:p>
          <a:p>
            <a:pPr marL="457200" lvl="1" indent="0">
              <a:buNone/>
            </a:pPr>
            <a:r>
              <a:rPr lang="en-US" dirty="0"/>
              <a:t>   CONTRADICTION!!!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8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8E6B4-5AE7-03DA-49C0-26CFEE57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Cryptographer Toolkit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xmlns="" id="{174D8112-C3BE-3DE9-18C9-57B63DE358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45791"/>
                <a:ext cx="4762202" cy="403117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One Way Function (Permutation):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Easy to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[poly time]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Hard to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[no poly time algorithm]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74D8112-C3BE-3DE9-18C9-57B63DE358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45791"/>
                <a:ext cx="4762202" cy="4031171"/>
              </a:xfrm>
              <a:blipFill>
                <a:blip r:embed="rId2"/>
                <a:stretch>
                  <a:fillRect l="-2660"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91390879-B0D6-24C1-F29E-EDA80491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537" y="1678034"/>
            <a:ext cx="4762202" cy="350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3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8E6B4-5AE7-03DA-49C0-26CFEE57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Cryptographer Toolkit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74D8112-C3BE-3DE9-18C9-57B63DE35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5791"/>
            <a:ext cx="4762202" cy="40311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One Way Function (Permutation):</a:t>
            </a:r>
          </a:p>
          <a:p>
            <a:r>
              <a:rPr lang="en-US" dirty="0"/>
              <a:t>PRGs</a:t>
            </a:r>
          </a:p>
          <a:p>
            <a:r>
              <a:rPr lang="en-US" dirty="0"/>
              <a:t>Secret Key Encryption</a:t>
            </a:r>
          </a:p>
          <a:p>
            <a:r>
              <a:rPr lang="en-US" dirty="0"/>
              <a:t>Digital Signature Schemes</a:t>
            </a:r>
          </a:p>
          <a:p>
            <a:r>
              <a:rPr lang="en-US" dirty="0"/>
              <a:t>Secret Sharing Schemes</a:t>
            </a:r>
          </a:p>
          <a:p>
            <a:r>
              <a:rPr lang="en-US" dirty="0"/>
              <a:t>Commitment Schemes</a:t>
            </a:r>
          </a:p>
          <a:p>
            <a:r>
              <a:rPr lang="en-US" dirty="0"/>
              <a:t>Many many wonderful crypto objects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91390879-B0D6-24C1-F29E-EDA80491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537" y="1678034"/>
            <a:ext cx="4762202" cy="350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9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555FE4-2BA6-8D9C-077A-96ADFF94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Tossing Coins over Telephone</a:t>
            </a:r>
          </a:p>
        </p:txBody>
      </p:sp>
      <p:pic>
        <p:nvPicPr>
          <p:cNvPr id="7" name="Graphic 6" descr="Female Profile">
            <a:extLst>
              <a:ext uri="{FF2B5EF4-FFF2-40B4-BE49-F238E27FC236}">
                <a16:creationId xmlns:a16="http://schemas.microsoft.com/office/drawing/2014/main" xmlns="" id="{EB23BBE5-C7F5-DA9D-2FDC-6FBCDE8E6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9952" y="2103437"/>
            <a:ext cx="2151888" cy="2151888"/>
          </a:xfrm>
          <a:prstGeom prst="rect">
            <a:avLst/>
          </a:prstGeom>
        </p:spPr>
      </p:pic>
      <p:pic>
        <p:nvPicPr>
          <p:cNvPr id="9" name="Graphic 8" descr="Male profile">
            <a:extLst>
              <a:ext uri="{FF2B5EF4-FFF2-40B4-BE49-F238E27FC236}">
                <a16:creationId xmlns:a16="http://schemas.microsoft.com/office/drawing/2014/main" xmlns="" id="{FAE45357-2118-7D4E-009D-1B968BF1F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01712" y="1990344"/>
            <a:ext cx="2151888" cy="2151888"/>
          </a:xfrm>
          <a:prstGeom prst="rect">
            <a:avLst/>
          </a:prstGeom>
        </p:spPr>
      </p:pic>
      <p:pic>
        <p:nvPicPr>
          <p:cNvPr id="11" name="Graphic 10" descr="Receiver">
            <a:extLst>
              <a:ext uri="{FF2B5EF4-FFF2-40B4-BE49-F238E27FC236}">
                <a16:creationId xmlns:a16="http://schemas.microsoft.com/office/drawing/2014/main" xmlns="" id="{6D4AAAEC-A50D-A4C8-1E73-034A0145C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99888" y="2115636"/>
            <a:ext cx="914400" cy="103326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945D1209-8B8D-3683-C56A-BE9828735118}"/>
              </a:ext>
            </a:extLst>
          </p:cNvPr>
          <p:cNvCxnSpPr>
            <a:cxnSpLocks/>
          </p:cNvCxnSpPr>
          <p:nvPr/>
        </p:nvCxnSpPr>
        <p:spPr>
          <a:xfrm>
            <a:off x="3291840" y="3179381"/>
            <a:ext cx="47304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076A56-2C0C-41D3-CF55-65378414834C}"/>
              </a:ext>
            </a:extLst>
          </p:cNvPr>
          <p:cNvSpPr txBox="1"/>
          <p:nvPr/>
        </p:nvSpPr>
        <p:spPr>
          <a:xfrm>
            <a:off x="1475232" y="424281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8D5EE74-A207-6253-D7DD-2A271E846325}"/>
              </a:ext>
            </a:extLst>
          </p:cNvPr>
          <p:cNvSpPr txBox="1"/>
          <p:nvPr/>
        </p:nvSpPr>
        <p:spPr>
          <a:xfrm>
            <a:off x="8290560" y="419404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</p:spTree>
    <p:extLst>
      <p:ext uri="{BB962C8B-B14F-4D97-AF65-F5344CB8AC3E}">
        <p14:creationId xmlns:p14="http://schemas.microsoft.com/office/powerpoint/2010/main" val="29057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555FE4-2BA6-8D9C-077A-96ADFF94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Tossing Coins over Telephone</a:t>
            </a:r>
          </a:p>
        </p:txBody>
      </p:sp>
      <p:pic>
        <p:nvPicPr>
          <p:cNvPr id="7" name="Graphic 6" descr="Female Profile">
            <a:extLst>
              <a:ext uri="{FF2B5EF4-FFF2-40B4-BE49-F238E27FC236}">
                <a16:creationId xmlns:a16="http://schemas.microsoft.com/office/drawing/2014/main" xmlns="" id="{EB23BBE5-C7F5-DA9D-2FDC-6FBCDE8E6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9952" y="2103436"/>
            <a:ext cx="2151888" cy="3590227"/>
          </a:xfrm>
          <a:prstGeom prst="rect">
            <a:avLst/>
          </a:prstGeom>
        </p:spPr>
      </p:pic>
      <p:pic>
        <p:nvPicPr>
          <p:cNvPr id="9" name="Graphic 8" descr="Male profile">
            <a:extLst>
              <a:ext uri="{FF2B5EF4-FFF2-40B4-BE49-F238E27FC236}">
                <a16:creationId xmlns:a16="http://schemas.microsoft.com/office/drawing/2014/main" xmlns="" id="{FAE45357-2118-7D4E-009D-1B968BF1F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04560" y="2207171"/>
            <a:ext cx="2151888" cy="33827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076A56-2C0C-41D3-CF55-65378414834C}"/>
              </a:ext>
            </a:extLst>
          </p:cNvPr>
          <p:cNvSpPr txBox="1"/>
          <p:nvPr/>
        </p:nvSpPr>
        <p:spPr>
          <a:xfrm>
            <a:off x="1792224" y="5373100"/>
            <a:ext cx="63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8D5EE74-A207-6253-D7DD-2A271E846325}"/>
              </a:ext>
            </a:extLst>
          </p:cNvPr>
          <p:cNvSpPr txBox="1"/>
          <p:nvPr/>
        </p:nvSpPr>
        <p:spPr>
          <a:xfrm>
            <a:off x="6803825" y="5345143"/>
            <a:ext cx="55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4AACD7A-A141-C033-F3A3-A5C688B74CA5}"/>
                  </a:ext>
                </a:extLst>
              </p:cNvPr>
              <p:cNvSpPr txBox="1"/>
              <p:nvPr/>
            </p:nvSpPr>
            <p:spPr>
              <a:xfrm>
                <a:off x="8290560" y="2377440"/>
                <a:ext cx="25786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Assume OWP that hides the fact x is even/odd </a:t>
                </a:r>
              </a:p>
              <a:p>
                <a:endParaRPr lang="en-US" dirty="0"/>
              </a:p>
              <a:p>
                <a:r>
                  <a:rPr lang="en-US" dirty="0"/>
                  <a:t>Ex: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AACD7A-A141-C033-F3A3-A5C688B74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0560" y="2377440"/>
                <a:ext cx="2578608" cy="1200329"/>
              </a:xfrm>
              <a:prstGeom prst="rect">
                <a:avLst/>
              </a:prstGeom>
              <a:blipFill>
                <a:blip r:embed="rId6"/>
                <a:stretch>
                  <a:fillRect l="-1961" t="-2105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19218E8-6A4A-360F-5F4E-F3841102B58E}"/>
              </a:ext>
            </a:extLst>
          </p:cNvPr>
          <p:cNvCxnSpPr/>
          <p:nvPr/>
        </p:nvCxnSpPr>
        <p:spPr>
          <a:xfrm>
            <a:off x="2913888" y="3279648"/>
            <a:ext cx="3450336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8CD45D2-E2B8-887D-7973-D602B120335F}"/>
                  </a:ext>
                </a:extLst>
              </p:cNvPr>
              <p:cNvSpPr txBox="1"/>
              <p:nvPr/>
            </p:nvSpPr>
            <p:spPr>
              <a:xfrm>
                <a:off x="2921245" y="2836741"/>
                <a:ext cx="36199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Alice pick random r,  and sends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CD45D2-E2B8-887D-7973-D602B1203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245" y="2836741"/>
                <a:ext cx="3619965" cy="369332"/>
              </a:xfrm>
              <a:prstGeom prst="rect">
                <a:avLst/>
              </a:prstGeom>
              <a:blipFill>
                <a:blip r:embed="rId7"/>
                <a:stretch>
                  <a:fillRect l="-104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9A949BF8-BD08-D671-0C0B-B7158A8EE276}"/>
              </a:ext>
            </a:extLst>
          </p:cNvPr>
          <p:cNvCxnSpPr/>
          <p:nvPr/>
        </p:nvCxnSpPr>
        <p:spPr>
          <a:xfrm flipH="1">
            <a:off x="2921245" y="4352544"/>
            <a:ext cx="327229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6F4EC74-AF14-B1FA-DFEE-A355533D3EB0}"/>
              </a:ext>
            </a:extLst>
          </p:cNvPr>
          <p:cNvSpPr txBox="1"/>
          <p:nvPr/>
        </p:nvSpPr>
        <p:spPr>
          <a:xfrm>
            <a:off x="3055232" y="3880790"/>
            <a:ext cx="318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 sends guess if r is odd/even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FF684677-CC20-6167-8C0B-51399753EB2F}"/>
              </a:ext>
            </a:extLst>
          </p:cNvPr>
          <p:cNvCxnSpPr/>
          <p:nvPr/>
        </p:nvCxnSpPr>
        <p:spPr>
          <a:xfrm>
            <a:off x="2923032" y="5077968"/>
            <a:ext cx="3450336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4673E1-322B-BB43-B18D-F3741F11C0F0}"/>
              </a:ext>
            </a:extLst>
          </p:cNvPr>
          <p:cNvSpPr txBox="1"/>
          <p:nvPr/>
        </p:nvSpPr>
        <p:spPr>
          <a:xfrm>
            <a:off x="3304032" y="4730496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 sends r</a:t>
            </a:r>
          </a:p>
        </p:txBody>
      </p:sp>
    </p:spTree>
    <p:extLst>
      <p:ext uri="{BB962C8B-B14F-4D97-AF65-F5344CB8AC3E}">
        <p14:creationId xmlns:p14="http://schemas.microsoft.com/office/powerpoint/2010/main" val="39216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935</Words>
  <Application>Microsoft Office PowerPoint</Application>
  <PresentationFormat>Widescreen</PresentationFormat>
  <Paragraphs>221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Wingdings</vt:lpstr>
      <vt:lpstr>Office Theme</vt:lpstr>
      <vt:lpstr>Impagliazzo’s Five Worlds</vt:lpstr>
      <vt:lpstr>Course so Far</vt:lpstr>
      <vt:lpstr>Algorithms vs Complexity</vt:lpstr>
      <vt:lpstr>PowerPoint Presentation</vt:lpstr>
      <vt:lpstr>Cryptography vs Complexity</vt:lpstr>
      <vt:lpstr>The Cryptographer Toolkit</vt:lpstr>
      <vt:lpstr>The Cryptographer Toolkit</vt:lpstr>
      <vt:lpstr>Tossing Coins over Telephone</vt:lpstr>
      <vt:lpstr>Tossing Coins over Telephone</vt:lpstr>
      <vt:lpstr>Tossing Coin over Telephone</vt:lpstr>
      <vt:lpstr>Cryptography in Class</vt:lpstr>
      <vt:lpstr>Quick Review of P vs NP</vt:lpstr>
      <vt:lpstr>Minimal Assumptions of cryptography</vt:lpstr>
      <vt:lpstr>Impagliazzo’s Five Worlds</vt:lpstr>
      <vt:lpstr>Algorithmica</vt:lpstr>
      <vt:lpstr>Heuristica</vt:lpstr>
      <vt:lpstr>Pessiland</vt:lpstr>
      <vt:lpstr>Minicrypt</vt:lpstr>
      <vt:lpstr>Cryptomania</vt:lpstr>
      <vt:lpstr>Which world do we live in</vt:lpstr>
      <vt:lpstr>Interactive Proofs</vt:lpstr>
      <vt:lpstr>Interactive Proofs</vt:lpstr>
      <vt:lpstr>Interactive Proofs</vt:lpstr>
      <vt:lpstr>Interactive Proofs</vt:lpstr>
      <vt:lpstr>Zero Knowledge</vt:lpstr>
      <vt:lpstr>Where’s Wally?</vt:lpstr>
      <vt:lpstr>Where’s Wally?</vt:lpstr>
      <vt:lpstr>PowerPoint Presentation</vt:lpstr>
      <vt:lpstr>PowerPoint Presentation</vt:lpstr>
      <vt:lpstr>PowerPoint Presentation</vt:lpstr>
      <vt:lpstr>ZK Proof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Karthik Gajulapalli</cp:lastModifiedBy>
  <cp:revision>6</cp:revision>
  <dcterms:created xsi:type="dcterms:W3CDTF">2023-11-19T14:52:39Z</dcterms:created>
  <dcterms:modified xsi:type="dcterms:W3CDTF">2023-11-20T15:36:58Z</dcterms:modified>
</cp:coreProperties>
</file>