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04" r:id="rId3"/>
    <p:sldId id="309" r:id="rId4"/>
    <p:sldId id="325" r:id="rId5"/>
    <p:sldId id="310" r:id="rId6"/>
    <p:sldId id="326" r:id="rId7"/>
    <p:sldId id="306" r:id="rId8"/>
    <p:sldId id="308" r:id="rId9"/>
    <p:sldId id="313" r:id="rId10"/>
    <p:sldId id="327" r:id="rId11"/>
    <p:sldId id="314" r:id="rId12"/>
    <p:sldId id="324" r:id="rId13"/>
    <p:sldId id="318" r:id="rId14"/>
    <p:sldId id="328" r:id="rId15"/>
    <p:sldId id="315" r:id="rId16"/>
    <p:sldId id="329" r:id="rId17"/>
    <p:sldId id="330" r:id="rId18"/>
    <p:sldId id="331" r:id="rId19"/>
    <p:sldId id="3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0"/>
    <p:restoredTop sz="94669"/>
  </p:normalViewPr>
  <p:slideViewPr>
    <p:cSldViewPr snapToGrid="0">
      <p:cViewPr varScale="1">
        <p:scale>
          <a:sx n="114" d="100"/>
          <a:sy n="114" d="100"/>
        </p:scale>
        <p:origin x="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2AE57-9718-8E46-91AE-F7837879CEE9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BD6C-26A1-0746-80D8-27E4FCC8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4708-79D2-0AB2-E987-7723E81FE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EC7B7-408D-58A1-42FD-A75E1FCE5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DC6C9-C8CD-81CC-8E79-50C34D15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39A78-36C7-0FF2-7C28-EF89DAE2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3536E-216B-2353-90A9-64FBC8E4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3BE5-DCCF-9B66-E8B0-6D44B73B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A33AF-8BAB-9D15-8A5E-1DE969BA6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7171E-9428-75D2-BD08-AC84B32C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1C4A-485E-D552-7BC2-C685E11A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10B1-54CE-D5C7-93FE-95AC6BD5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4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7B8DC3-D545-D638-3FA8-7ED7D63B6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BDA6A-CBDE-D8EE-0FEC-4E433FC12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F8BC3-D84A-2432-60B0-53121E9E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4E74-B266-147B-022A-8846E344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2B47-674A-D1DF-668B-894549A3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8EB4-1BE9-0FCE-C5EE-CDD943AA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1AC6-1FF0-A467-99F7-D7CFBAD16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F7541-432C-21D5-604A-E4F23FBB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546CC-A773-7C24-EB57-70F23D26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542D2-D02B-A5EF-7FA6-D8F3D0DC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61C8-3339-AF29-0F20-9DD40136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E1ED3-594A-0488-EB40-89C31CCC0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46E9A-9EC9-8678-BD71-861CD266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2F75-ED43-84F7-0E9D-4AF9DAB6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B294C-5C60-5D5C-0573-228CDF74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A112-5DDA-EBEE-E405-1C6D2234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6991-4B8A-0F04-4860-43ED1AE2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A186F-5F40-F444-D0BE-B2737992F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62A77-407C-62DA-E27E-C25B767D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5FE0F-9291-3763-68C8-34F03550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F9A2E-1C6E-0DBB-596F-3D365E10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8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515E-30DA-5628-D913-D800010F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C868B-8855-17CB-E1A6-7C705D5B5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D2F99-2248-EA2B-ED1E-DDC760F1D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5CF40-8BA6-CE20-5F3F-56432897B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E8BC0-87C4-9470-5662-6648179E6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8F14B7-AC59-B63E-5DE7-D21D523F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6EAD9-5550-1807-EC64-4EDED389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B3862-22CB-7342-B5E5-C12A6FC1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DDC5-FA52-F6A5-AE4A-36A25F5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4F93C-512A-B535-7E31-87B86779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07E70-456A-C726-3485-9249FEB0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6122F-5229-4689-BFA8-C180C208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9C903-C035-08AC-4AFD-C24E53B0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1EFF5-18DD-BDCB-C444-721CBFD0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F7B04-041C-09CF-5952-4F9880D6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7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D342-EE8B-8AB2-00B2-14F61F0A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DCA50-1810-31FD-C996-BE19E5F5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67633-F41D-1C75-AE2C-768D3D3F5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694CF-5550-D7D4-0CFD-B370E536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87112-9197-B879-7358-E7656C82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C0E9B-164C-41AF-1BCC-CC002A40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7697-3120-A3F9-BC4D-E7E879BD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A58A2-7189-4B90-5886-E2343C251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9F0CF-595E-7182-6A3B-A9B42C26B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B6DDD-B00C-65D5-8BE2-02D07789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30454-FEB3-C3B6-8537-DA710656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BCE5E-EC50-C7C4-CB64-4DD9B4F6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9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D78AB-C4DB-EC95-179B-650B2E2C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9D317-E109-411D-75C1-9EDDCBAC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0ED1-E42D-2E7A-E7F5-F508BA1C9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A294-1487-214C-854D-BE442FD0A224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0ED88-5BC2-8A44-2D7F-7470CF2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E7290-4722-A7C1-1508-0866ABD21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7B82-3F9B-582E-706D-49624A3ED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546" y="1873406"/>
            <a:ext cx="9972907" cy="169231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Intro to Machine Learning Theory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(PAC Learning)</a:t>
            </a:r>
          </a:p>
        </p:txBody>
      </p:sp>
    </p:spTree>
    <p:extLst>
      <p:ext uri="{BB962C8B-B14F-4D97-AF65-F5344CB8AC3E}">
        <p14:creationId xmlns:p14="http://schemas.microsoft.com/office/powerpoint/2010/main" val="291323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BAB7-2DF1-D5BE-0294-0B27CACE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for h to compute 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70009-A4CE-3AE1-0927-08961B84B6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326238"/>
              </a:xfrm>
            </p:spPr>
            <p:txBody>
              <a:bodyPr/>
              <a:lstStyle/>
              <a:p>
                <a:r>
                  <a:rPr lang="en-US" dirty="0"/>
                  <a:t>Cannot expect our hypothesis to correctly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We only have access to a few labeled points</a:t>
                </a:r>
              </a:p>
              <a:p>
                <a:pPr lvl="1"/>
                <a:r>
                  <a:rPr lang="en-US" dirty="0"/>
                  <a:t>There are many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who might be consistent with labels</a:t>
                </a:r>
              </a:p>
              <a:p>
                <a:pPr lvl="1"/>
                <a:r>
                  <a:rPr lang="en-US" dirty="0"/>
                  <a:t>Cannot say anything about some unlabeled point we haven’t seen yet</a:t>
                </a:r>
              </a:p>
              <a:p>
                <a:pPr lvl="1"/>
                <a:r>
                  <a:rPr lang="en-US" dirty="0"/>
                  <a:t>Lets try to approximate the function (minimize the error)</a:t>
                </a:r>
              </a:p>
              <a:p>
                <a:r>
                  <a:rPr lang="en-US" dirty="0"/>
                  <a:t>Cannot always approximate target concept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well</a:t>
                </a:r>
              </a:p>
              <a:p>
                <a:pPr lvl="1"/>
                <a:r>
                  <a:rPr lang="en-US" dirty="0"/>
                  <a:t>With some small probability (I always sample low probability items), my hypothesis will not be able to be very accurate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70009-A4CE-3AE1-0927-08961B84B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326238"/>
              </a:xfrm>
              <a:blipFill>
                <a:blip r:embed="rId2"/>
                <a:stretch>
                  <a:fillRect l="-1086" t="-3042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C59B840-6980-F2E2-2EBA-774C1B4CB13E}"/>
              </a:ext>
            </a:extLst>
          </p:cNvPr>
          <p:cNvSpPr/>
          <p:nvPr/>
        </p:nvSpPr>
        <p:spPr>
          <a:xfrm>
            <a:off x="926481" y="5286800"/>
            <a:ext cx="10339038" cy="1370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Reasonable Goal: With high probability learner will find a close approximation of target concept</a:t>
            </a:r>
          </a:p>
        </p:txBody>
      </p:sp>
    </p:spTree>
    <p:extLst>
      <p:ext uri="{BB962C8B-B14F-4D97-AF65-F5344CB8AC3E}">
        <p14:creationId xmlns:p14="http://schemas.microsoft.com/office/powerpoint/2010/main" val="19256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8135-C854-ECBE-287E-6474E355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Errors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53C2D-AA0C-B28D-25DA-76561D2304E3}"/>
              </a:ext>
            </a:extLst>
          </p:cNvPr>
          <p:cNvSpPr/>
          <p:nvPr/>
        </p:nvSpPr>
        <p:spPr>
          <a:xfrm>
            <a:off x="838199" y="1834608"/>
            <a:ext cx="10112299" cy="1867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F8B26E-37F0-D0B0-2569-75D0C9C8A0F9}"/>
                  </a:ext>
                </a:extLst>
              </p:cNvPr>
              <p:cNvSpPr txBox="1"/>
              <p:nvPr/>
            </p:nvSpPr>
            <p:spPr>
              <a:xfrm>
                <a:off x="929507" y="2005341"/>
                <a:ext cx="9650899" cy="142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Generalization Error: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a hypothesis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target concept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, and distribution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F8B26E-37F0-D0B0-2569-75D0C9C8A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07" y="2005341"/>
                <a:ext cx="9650899" cy="1423659"/>
              </a:xfrm>
              <a:prstGeom prst="rect">
                <a:avLst/>
              </a:prstGeom>
              <a:blipFill>
                <a:blip r:embed="rId2"/>
                <a:stretch>
                  <a:fillRect l="-1181" t="-438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84813A0-1BEC-71EA-3A84-817681236777}"/>
              </a:ext>
            </a:extLst>
          </p:cNvPr>
          <p:cNvSpPr/>
          <p:nvPr/>
        </p:nvSpPr>
        <p:spPr>
          <a:xfrm>
            <a:off x="838199" y="4395671"/>
            <a:ext cx="10112299" cy="1867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AA2EF4-7564-73D0-80C5-5AFDC092610A}"/>
                  </a:ext>
                </a:extLst>
              </p:cNvPr>
              <p:cNvSpPr txBox="1"/>
              <p:nvPr/>
            </p:nvSpPr>
            <p:spPr>
              <a:xfrm>
                <a:off x="929507" y="4566404"/>
                <a:ext cx="10020991" cy="168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Empirical Error: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a hypothesis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target concept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, and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:</a:t>
                </a:r>
              </a:p>
              <a:p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 }|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AA2EF4-7564-73D0-80C5-5AFDC0926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07" y="4566404"/>
                <a:ext cx="10020991" cy="1688732"/>
              </a:xfrm>
              <a:prstGeom prst="rect">
                <a:avLst/>
              </a:prstGeom>
              <a:blipFill>
                <a:blip r:embed="rId3"/>
                <a:stretch>
                  <a:fillRect l="-1138" t="-3731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8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4BC8-BA99-3FEE-42E4-21211D17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Connection Between Generalization Error and Empirical Error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ECE3B-64DD-9708-9CD4-4A566F5A51D0}"/>
              </a:ext>
            </a:extLst>
          </p:cNvPr>
          <p:cNvSpPr/>
          <p:nvPr/>
        </p:nvSpPr>
        <p:spPr>
          <a:xfrm>
            <a:off x="4176012" y="2784375"/>
            <a:ext cx="3356518" cy="1071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8CDD82-A4E3-3E00-093D-29FB6A74C541}"/>
                  </a:ext>
                </a:extLst>
              </p:cNvPr>
              <p:cNvSpPr txBox="1"/>
              <p:nvPr/>
            </p:nvSpPr>
            <p:spPr>
              <a:xfrm>
                <a:off x="4547958" y="3030597"/>
                <a:ext cx="2984572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8CDD82-A4E3-3E00-093D-29FB6A74C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958" y="3030597"/>
                <a:ext cx="2984572" cy="578685"/>
              </a:xfrm>
              <a:prstGeom prst="rect">
                <a:avLst/>
              </a:prstGeom>
              <a:blipFill>
                <a:blip r:embed="rId2"/>
                <a:stretch>
                  <a:fillRect t="-425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3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A219-10DB-5377-41B9-4ACF12E8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PAC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2C8CA-8778-1C5F-F709-DA923032D892}"/>
              </a:ext>
            </a:extLst>
          </p:cNvPr>
          <p:cNvSpPr/>
          <p:nvPr/>
        </p:nvSpPr>
        <p:spPr>
          <a:xfrm>
            <a:off x="838198" y="1834607"/>
            <a:ext cx="10625255" cy="46582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556CE1-F227-7385-811C-BF2B49CAF359}"/>
                  </a:ext>
                </a:extLst>
              </p:cNvPr>
              <p:cNvSpPr txBox="1"/>
              <p:nvPr/>
            </p:nvSpPr>
            <p:spPr>
              <a:xfrm>
                <a:off x="929507" y="2005341"/>
                <a:ext cx="10424293" cy="4910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Probably Approximately Correct (PAC) Learning:</a:t>
                </a:r>
              </a:p>
              <a:p>
                <a:endParaRPr lang="en-US" sz="2800" dirty="0">
                  <a:solidFill>
                    <a:srgbClr val="C00000"/>
                  </a:solidFill>
                </a:endParaRPr>
              </a:p>
              <a:p>
                <a:r>
                  <a:rPr lang="en-US" sz="2800" dirty="0"/>
                  <a:t>A concept class is PAC learnable if there exists a learning algorithm such that: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~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≥1 −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800" b="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ea typeface="Cambria Math" panose="02040503050406030204" pitchFamily="18" charset="0"/>
                  </a:rPr>
                  <a:t>For Random Samples of size: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𝑝𝑜𝑙𝑦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lvl="2"/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556CE1-F227-7385-811C-BF2B49CAF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07" y="2005341"/>
                <a:ext cx="10424293" cy="4910255"/>
              </a:xfrm>
              <a:prstGeom prst="rect">
                <a:avLst/>
              </a:prstGeom>
              <a:blipFill>
                <a:blip r:embed="rId2"/>
                <a:stretch>
                  <a:fillRect l="-1094" t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3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B74B-0B4D-8B00-A6A2-B18A12FD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184DD-C1F7-989A-5FC9-BD74A6E72E3C}"/>
              </a:ext>
            </a:extLst>
          </p:cNvPr>
          <p:cNvSpPr/>
          <p:nvPr/>
        </p:nvSpPr>
        <p:spPr>
          <a:xfrm>
            <a:off x="838200" y="2357873"/>
            <a:ext cx="6934082" cy="1071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2FFEF-5C0B-9608-6EED-7A51C9BD134A}"/>
                  </a:ext>
                </a:extLst>
              </p:cNvPr>
              <p:cNvSpPr txBox="1"/>
              <p:nvPr/>
            </p:nvSpPr>
            <p:spPr>
              <a:xfrm>
                <a:off x="1191322" y="2604093"/>
                <a:ext cx="65809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Probably: Confidence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2FFEF-5C0B-9608-6EED-7A51C9BD1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322" y="2604093"/>
                <a:ext cx="6580959" cy="523220"/>
              </a:xfrm>
              <a:prstGeom prst="rect">
                <a:avLst/>
              </a:prstGeom>
              <a:blipFill>
                <a:blip r:embed="rId2"/>
                <a:stretch>
                  <a:fillRect l="-1734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5DD56D3-200F-0F77-2CAC-834FBAFD765C}"/>
              </a:ext>
            </a:extLst>
          </p:cNvPr>
          <p:cNvSpPr/>
          <p:nvPr/>
        </p:nvSpPr>
        <p:spPr>
          <a:xfrm>
            <a:off x="838199" y="4334396"/>
            <a:ext cx="6934081" cy="1071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9A85B1-F588-AFE8-F105-B561389B8096}"/>
                  </a:ext>
                </a:extLst>
              </p:cNvPr>
              <p:cNvSpPr txBox="1"/>
              <p:nvPr/>
            </p:nvSpPr>
            <p:spPr>
              <a:xfrm>
                <a:off x="1157870" y="4580616"/>
                <a:ext cx="6525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Approximately Correct: Accuracy 1-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9A85B1-F588-AFE8-F105-B561389B8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70" y="4580616"/>
                <a:ext cx="6525320" cy="523220"/>
              </a:xfrm>
              <a:prstGeom prst="rect">
                <a:avLst/>
              </a:prstGeom>
              <a:blipFill>
                <a:blip r:embed="rId3"/>
                <a:stretch>
                  <a:fillRect l="-194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88BB5B-EAD6-2687-6E4E-C0343B657C3C}"/>
                  </a:ext>
                </a:extLst>
              </p:cNvPr>
              <p:cNvSpPr/>
              <p:nvPr/>
            </p:nvSpPr>
            <p:spPr>
              <a:xfrm>
                <a:off x="8920977" y="2989649"/>
                <a:ext cx="3144643" cy="17273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=0.05, 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=0.01 </m:t>
                      </m:r>
                    </m:oMath>
                  </m:oMathPara>
                </a14:m>
                <a:endParaRPr lang="en-US" sz="2800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99% accuracy</a:t>
                </a:r>
              </a:p>
              <a:p>
                <a:pPr algn="ctr"/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95% confidence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88BB5B-EAD6-2687-6E4E-C0343B657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77" y="2989649"/>
                <a:ext cx="3144643" cy="1727317"/>
              </a:xfrm>
              <a:prstGeom prst="rect">
                <a:avLst/>
              </a:prstGeom>
              <a:blipFill>
                <a:blip r:embed="rId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5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3B49-4C25-8F08-D888-7DCF22D5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Learning a Rectangle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881BC-475A-22E2-68B2-8275BEF8E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6" y="1550621"/>
            <a:ext cx="6990321" cy="47983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3DCE34B-ECBA-972B-8406-97038555D4E8}"/>
                  </a:ext>
                </a:extLst>
              </p:cNvPr>
              <p:cNvSpPr/>
              <p:nvPr/>
            </p:nvSpPr>
            <p:spPr>
              <a:xfrm>
                <a:off x="7660887" y="1690688"/>
                <a:ext cx="4313664" cy="10079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is set of axis aligned rectangles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3DCE34B-ECBA-972B-8406-97038555D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887" y="1690688"/>
                <a:ext cx="4313664" cy="1007907"/>
              </a:xfrm>
              <a:prstGeom prst="rect">
                <a:avLst/>
              </a:prstGeom>
              <a:blipFill>
                <a:blip r:embed="rId3"/>
                <a:stretch>
                  <a:fillRect r="-1170"/>
                </a:stretch>
              </a:blip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011B5D-28C1-FEBF-8FD0-DFB2E78613B9}"/>
                  </a:ext>
                </a:extLst>
              </p:cNvPr>
              <p:cNvSpPr/>
              <p:nvPr/>
            </p:nvSpPr>
            <p:spPr>
              <a:xfrm>
                <a:off x="7660887" y="4382941"/>
                <a:ext cx="4313664" cy="10079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PAC-learnable?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011B5D-28C1-FEBF-8FD0-DFB2E7861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887" y="4382941"/>
                <a:ext cx="4313664" cy="1007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1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0C9A-95DB-16DD-163A-A108ABF1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Learning a Rectangle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086DF-A7A3-D461-35CC-B6FC7BBAB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47" y="1690688"/>
            <a:ext cx="7772400" cy="47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9B35-7B08-4511-A98D-A0EFDD05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Learning a Rectangle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63B29-B4F6-BF60-200F-F3BC336B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58" y="1690688"/>
            <a:ext cx="7772400" cy="47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23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248D-6EED-BBEF-CDE0-B3B753A5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Learning a Rectangle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FC4B2-FB2A-B2DF-3BFA-BD0FCA10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81" y="1821540"/>
            <a:ext cx="7772400" cy="47983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FC83F8-A655-8762-F40B-0E4481D22AB6}"/>
                  </a:ext>
                </a:extLst>
              </p:cNvPr>
              <p:cNvSpPr txBox="1"/>
              <p:nvPr/>
            </p:nvSpPr>
            <p:spPr>
              <a:xfrm>
                <a:off x="7607490" y="1929160"/>
                <a:ext cx="4391222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Can PAC-learn for any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endParaRPr lang="en-US" sz="2800" dirty="0">
                  <a:solidFill>
                    <a:srgbClr val="C00000"/>
                  </a:solidFill>
                </a:endParaRPr>
              </a:p>
              <a:p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samples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FC83F8-A655-8762-F40B-0E4481D22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490" y="1929160"/>
                <a:ext cx="4391222" cy="1598964"/>
              </a:xfrm>
              <a:prstGeom prst="rect">
                <a:avLst/>
              </a:prstGeom>
              <a:blipFill>
                <a:blip r:embed="rId3"/>
                <a:stretch>
                  <a:fillRect l="-3179" t="-3937" r="-867"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0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319E-421C-DCAF-9EEE-966F9A55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in Class we’ve learnt a lot of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A37DE-8B38-9346-95E1-BD005E0E5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Time</a:t>
            </a:r>
            <a:r>
              <a:rPr lang="en-US" dirty="0"/>
              <a:t>: How much time Turing Machine to compute a function?</a:t>
            </a:r>
          </a:p>
          <a:p>
            <a:r>
              <a:rPr lang="en-US" dirty="0">
                <a:solidFill>
                  <a:srgbClr val="C00000"/>
                </a:solidFill>
              </a:rPr>
              <a:t>Space</a:t>
            </a:r>
            <a:r>
              <a:rPr lang="en-US" dirty="0"/>
              <a:t>: How much memory does a program need to compute a function?</a:t>
            </a:r>
          </a:p>
          <a:p>
            <a:r>
              <a:rPr lang="en-US" dirty="0">
                <a:solidFill>
                  <a:srgbClr val="92D050"/>
                </a:solidFill>
              </a:rPr>
              <a:t>Randomness</a:t>
            </a:r>
            <a:r>
              <a:rPr lang="en-US" dirty="0"/>
              <a:t>: Does randomness let you compute more functions?</a:t>
            </a:r>
          </a:p>
          <a:p>
            <a:r>
              <a:rPr lang="en-US" dirty="0">
                <a:solidFill>
                  <a:schemeClr val="accent2"/>
                </a:solidFill>
              </a:rPr>
              <a:t>Non-Determinism</a:t>
            </a:r>
            <a:r>
              <a:rPr lang="en-US" dirty="0"/>
              <a:t>: Does non-determinism give you additional power?</a:t>
            </a:r>
          </a:p>
          <a:p>
            <a:r>
              <a:rPr lang="en-US" dirty="0">
                <a:solidFill>
                  <a:srgbClr val="0070C0"/>
                </a:solidFill>
              </a:rPr>
              <a:t>Non-Uniformity:</a:t>
            </a:r>
            <a:r>
              <a:rPr lang="en-US" dirty="0"/>
              <a:t> What is size of a Boolean Circuit computing function?</a:t>
            </a:r>
          </a:p>
          <a:p>
            <a:r>
              <a:rPr lang="en-US" dirty="0">
                <a:solidFill>
                  <a:srgbClr val="FFC000"/>
                </a:solidFill>
              </a:rPr>
              <a:t>Communication Complexity</a:t>
            </a:r>
            <a:r>
              <a:rPr lang="en-US" dirty="0"/>
              <a:t>: How many bits do two parties have to exchange to compute a function?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Sample-Complexity:</a:t>
            </a:r>
            <a:r>
              <a:rPr lang="en-US" dirty="0"/>
              <a:t> How many samples do we need to learn a function?</a:t>
            </a:r>
          </a:p>
        </p:txBody>
      </p:sp>
    </p:spTree>
    <p:extLst>
      <p:ext uri="{BB962C8B-B14F-4D97-AF65-F5344CB8AC3E}">
        <p14:creationId xmlns:p14="http://schemas.microsoft.com/office/powerpoint/2010/main" val="7152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B013-23AC-0E8A-8716-4DBAD606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Learning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CA79-9BFA-0A09-AD0E-728059E6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22954" cy="4351338"/>
          </a:xfrm>
        </p:spPr>
        <p:txBody>
          <a:bodyPr/>
          <a:lstStyle/>
          <a:p>
            <a:r>
              <a:rPr lang="en-US" dirty="0"/>
              <a:t>Detecting Spam (Classification)</a:t>
            </a:r>
          </a:p>
          <a:p>
            <a:endParaRPr lang="en-US" dirty="0"/>
          </a:p>
          <a:p>
            <a:r>
              <a:rPr lang="en-US" dirty="0"/>
              <a:t>Selecting which web-page to display next (Ranking)</a:t>
            </a:r>
          </a:p>
          <a:p>
            <a:endParaRPr lang="en-US" dirty="0"/>
          </a:p>
          <a:p>
            <a:r>
              <a:rPr lang="en-US" dirty="0"/>
              <a:t>Stock Values (Regression)</a:t>
            </a:r>
          </a:p>
          <a:p>
            <a:endParaRPr lang="en-US" dirty="0"/>
          </a:p>
          <a:p>
            <a:r>
              <a:rPr lang="en-US" dirty="0"/>
              <a:t>Friends(Clustering)</a:t>
            </a:r>
          </a:p>
        </p:txBody>
      </p:sp>
      <p:pic>
        <p:nvPicPr>
          <p:cNvPr id="1026" name="Picture 2" descr="Labeled Data: Core to Training Supervised ML Models in 2025 | Label Your  Data">
            <a:extLst>
              <a:ext uri="{FF2B5EF4-FFF2-40B4-BE49-F238E27FC236}">
                <a16:creationId xmlns:a16="http://schemas.microsoft.com/office/drawing/2014/main" id="{1EC093C0-FD65-DCE0-870C-D8C6FFE2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36" y="1390918"/>
            <a:ext cx="5209582" cy="30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Unsupervised Learning? - MATLAB &amp; Simulink">
            <a:extLst>
              <a:ext uri="{FF2B5EF4-FFF2-40B4-BE49-F238E27FC236}">
                <a16:creationId xmlns:a16="http://schemas.microsoft.com/office/drawing/2014/main" id="{44A1E105-35B9-96C9-AEE4-94502D7C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09" y="4711030"/>
            <a:ext cx="4808836" cy="178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2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2F5A-F09B-6F32-14FC-B9C3F1EA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6ACAD-F06B-9115-3060-A694BB0DFF57}"/>
              </a:ext>
            </a:extLst>
          </p:cNvPr>
          <p:cNvSpPr/>
          <p:nvPr/>
        </p:nvSpPr>
        <p:spPr>
          <a:xfrm>
            <a:off x="1033346" y="2025225"/>
            <a:ext cx="5200186" cy="1565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Design a SPAM Filter for GMAIL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3C4C7E-AA20-4FEB-A71C-4E86E0142696}"/>
                  </a:ext>
                </a:extLst>
              </p:cNvPr>
              <p:cNvSpPr txBox="1"/>
              <p:nvPr/>
            </p:nvSpPr>
            <p:spPr>
              <a:xfrm>
                <a:off x="1033346" y="4661209"/>
                <a:ext cx="786080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Given a set of labeled emails: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Want to predict if incoming email is SPAM or not?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3C4C7E-AA20-4FEB-A71C-4E86E0142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46" y="4661209"/>
                <a:ext cx="7860806" cy="1384995"/>
              </a:xfrm>
              <a:prstGeom prst="rect">
                <a:avLst/>
              </a:prstGeom>
              <a:blipFill>
                <a:blip r:embed="rId2"/>
                <a:stretch>
                  <a:fillRect l="-1452"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EEB67D-EDD4-FE0E-96E1-6475257DFE8E}"/>
              </a:ext>
            </a:extLst>
          </p:cNvPr>
          <p:cNvSpPr txBox="1"/>
          <p:nvPr/>
        </p:nvSpPr>
        <p:spPr>
          <a:xfrm>
            <a:off x="7382107" y="2391118"/>
            <a:ext cx="4187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Example of Binary Classifier</a:t>
            </a:r>
          </a:p>
        </p:txBody>
      </p:sp>
    </p:spTree>
    <p:extLst>
      <p:ext uri="{BB962C8B-B14F-4D97-AF65-F5344CB8AC3E}">
        <p14:creationId xmlns:p14="http://schemas.microsoft.com/office/powerpoint/2010/main" val="5248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0F6E-913A-CD2C-4F08-50C4A539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Algorithm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465D-DD20-BA97-9DCD-7CEF47E1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480932" cy="3450913"/>
          </a:xfrm>
        </p:spPr>
        <p:txBody>
          <a:bodyPr>
            <a:normAutofit/>
          </a:bodyPr>
          <a:lstStyle/>
          <a:p>
            <a:r>
              <a:rPr lang="en-US" dirty="0"/>
              <a:t>Partition Data into 3 Sets:</a:t>
            </a:r>
          </a:p>
          <a:p>
            <a:endParaRPr lang="en-US" dirty="0"/>
          </a:p>
          <a:p>
            <a:pPr lvl="1"/>
            <a:r>
              <a:rPr lang="en-US" sz="2800" dirty="0"/>
              <a:t>Training Data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Validation Data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Testing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9CEF1-44E7-2CBB-F15A-69A791D0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378" y="1528996"/>
            <a:ext cx="3167102" cy="2275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AB1E6-CF7A-1E03-9E78-80917A43F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378" y="3899936"/>
            <a:ext cx="3302014" cy="23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1527-B3F6-BFEC-C326-A0887BF5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Algorithm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51F90-FDC4-2AF0-A610-72601FED1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Identify Relevant Features</a:t>
                </a:r>
              </a:p>
              <a:p>
                <a:pPr lvl="1"/>
                <a:r>
                  <a:rPr lang="en-US" dirty="0"/>
                  <a:t>Length of Email</a:t>
                </a:r>
              </a:p>
              <a:p>
                <a:pPr lvl="1"/>
                <a:r>
                  <a:rPr lang="en-US" dirty="0"/>
                  <a:t>Sender Address</a:t>
                </a:r>
              </a:p>
              <a:p>
                <a:pPr lvl="1"/>
                <a:r>
                  <a:rPr lang="en-US" dirty="0"/>
                  <a:t>Number of times Loan, prince, bank account appear in email</a:t>
                </a:r>
              </a:p>
              <a:p>
                <a:pPr lvl="1"/>
                <a:r>
                  <a:rPr lang="en-US" dirty="0"/>
                  <a:t>Number of linked shady websites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Map email into a vector of features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𝑒𝑚𝑎𝑖𝑙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51F90-FDC4-2AF0-A610-72601FED1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1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06C5-8541-7593-B0C0-559C3577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Algorithm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725C6-8BC7-07EF-4A2D-0CBCA4B0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55459" cy="1240960"/>
          </a:xfrm>
        </p:spPr>
        <p:txBody>
          <a:bodyPr/>
          <a:lstStyle/>
          <a:p>
            <a:r>
              <a:rPr lang="en-US" dirty="0"/>
              <a:t>Build a model on Training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74AFB0-7584-8076-7F3D-879A9A850818}"/>
                  </a:ext>
                </a:extLst>
              </p:cNvPr>
              <p:cNvSpPr txBox="1"/>
              <p:nvPr/>
            </p:nvSpPr>
            <p:spPr>
              <a:xfrm>
                <a:off x="2174487" y="2410386"/>
                <a:ext cx="52410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Spam if: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+ 3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 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74AFB0-7584-8076-7F3D-879A9A850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87" y="2410386"/>
                <a:ext cx="5241073" cy="523220"/>
              </a:xfrm>
              <a:prstGeom prst="rect">
                <a:avLst/>
              </a:prstGeom>
              <a:blipFill>
                <a:blip r:embed="rId2"/>
                <a:stretch>
                  <a:fillRect l="-2421" t="-11905" r="-72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A721959-FE79-118D-F7C4-3A1B59DE34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18367"/>
                <a:ext cx="9755459" cy="19680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Fine Tune parameters on Validation Data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	    Figure out best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	    Big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will be  Conservative Filter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	    Small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will be Aggressive Filter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A721959-FE79-118D-F7C4-3A1B59DE3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18367"/>
                <a:ext cx="9755459" cy="1968033"/>
              </a:xfrm>
              <a:prstGeom prst="rect">
                <a:avLst/>
              </a:prstGeom>
              <a:blipFill>
                <a:blip r:embed="rId3"/>
                <a:stretch>
                  <a:fillRect l="-1170" t="-5096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948-3E59-41F8-F189-57C4F5CDF63F}"/>
              </a:ext>
            </a:extLst>
          </p:cNvPr>
          <p:cNvSpPr txBox="1">
            <a:spLocks/>
          </p:cNvSpPr>
          <p:nvPr/>
        </p:nvSpPr>
        <p:spPr>
          <a:xfrm>
            <a:off x="838200" y="5658943"/>
            <a:ext cx="9755459" cy="55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Evaluate model on Test Data for Accuracy</a:t>
            </a:r>
          </a:p>
        </p:txBody>
      </p:sp>
    </p:spTree>
    <p:extLst>
      <p:ext uri="{BB962C8B-B14F-4D97-AF65-F5344CB8AC3E}">
        <p14:creationId xmlns:p14="http://schemas.microsoft.com/office/powerpoint/2010/main" val="107626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C1CF-E864-0378-B8AF-9EC8E343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is very empirical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5C1BC-80A6-A2A3-C719-E017B0E0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191"/>
            <a:ext cx="10515600" cy="3918376"/>
          </a:xfrm>
        </p:spPr>
        <p:txBody>
          <a:bodyPr/>
          <a:lstStyle/>
          <a:p>
            <a:r>
              <a:rPr lang="en-US" dirty="0"/>
              <a:t>Machine Learning is a very active field of research</a:t>
            </a:r>
          </a:p>
          <a:p>
            <a:endParaRPr lang="en-US" dirty="0"/>
          </a:p>
          <a:p>
            <a:r>
              <a:rPr lang="en-US" dirty="0"/>
              <a:t>Lot of research is experimental, trying new ideas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we use our toolkit of theoretical computer science to try and analyze learning algorithms?</a:t>
            </a:r>
          </a:p>
        </p:txBody>
      </p:sp>
    </p:spTree>
    <p:extLst>
      <p:ext uri="{BB962C8B-B14F-4D97-AF65-F5344CB8AC3E}">
        <p14:creationId xmlns:p14="http://schemas.microsoft.com/office/powerpoint/2010/main" val="302136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D75D-001F-94B7-529E-4D83693B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concrete questions about learning: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25B8-CCD3-C21E-BB76-709AD3282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277"/>
            <a:ext cx="10145751" cy="4091685"/>
          </a:xfrm>
        </p:spPr>
        <p:txBody>
          <a:bodyPr/>
          <a:lstStyle/>
          <a:p>
            <a:r>
              <a:rPr lang="en-US" dirty="0"/>
              <a:t>What functions can be learnt</a:t>
            </a:r>
          </a:p>
          <a:p>
            <a:endParaRPr lang="en-US" dirty="0"/>
          </a:p>
          <a:p>
            <a:r>
              <a:rPr lang="en-US" dirty="0"/>
              <a:t>What functions can’t be learnt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many samples do you need to learn?</a:t>
            </a:r>
          </a:p>
          <a:p>
            <a:endParaRPr lang="en-US" dirty="0"/>
          </a:p>
          <a:p>
            <a:r>
              <a:rPr lang="en-US" dirty="0"/>
              <a:t>Basis of PAC Learning [Valiant 84]</a:t>
            </a:r>
          </a:p>
        </p:txBody>
      </p:sp>
    </p:spTree>
    <p:extLst>
      <p:ext uri="{BB962C8B-B14F-4D97-AF65-F5344CB8AC3E}">
        <p14:creationId xmlns:p14="http://schemas.microsoft.com/office/powerpoint/2010/main" val="6163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E8A5-7010-5642-5CD0-26AD7EB3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to formalize what Learning means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EC0F4-EEFA-F5EC-572C-26045CFFD1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95332" cy="272407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set of all possible examples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Target Distribution 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Target concept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Concept Class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Set of Hypothesis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EC0F4-EEFA-F5EC-572C-26045CFFD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95332" cy="2724073"/>
              </a:xfrm>
              <a:blipFill>
                <a:blip r:embed="rId2"/>
                <a:stretch>
                  <a:fillRect l="-2113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2E79A5-C776-E4F9-252D-AADA186B9DA6}"/>
                  </a:ext>
                </a:extLst>
              </p:cNvPr>
              <p:cNvSpPr/>
              <p:nvPr/>
            </p:nvSpPr>
            <p:spPr>
              <a:xfrm>
                <a:off x="838200" y="4782441"/>
                <a:ext cx="7367240" cy="156546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C00000"/>
                    </a:solidFill>
                  </a:rPr>
                  <a:t>Goal: Find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that </a:t>
                </a:r>
                <a:r>
                  <a:rPr lang="en-US" sz="2800" dirty="0">
                    <a:solidFill>
                      <a:srgbClr val="7030A0"/>
                    </a:solidFill>
                  </a:rPr>
                  <a:t>computes</a:t>
                </a:r>
                <a:r>
                  <a:rPr lang="en-US" sz="2800" dirty="0">
                    <a:solidFill>
                      <a:srgbClr val="C00000"/>
                    </a:solidFill>
                  </a:rPr>
                  <a:t> c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2E79A5-C776-E4F9-252D-AADA186B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82441"/>
                <a:ext cx="7367240" cy="1565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D6E925-CC8A-CEB3-4305-33A5996E046B}"/>
                  </a:ext>
                </a:extLst>
              </p:cNvPr>
              <p:cNvSpPr/>
              <p:nvPr/>
            </p:nvSpPr>
            <p:spPr>
              <a:xfrm>
                <a:off x="9010186" y="4684634"/>
                <a:ext cx="2832409" cy="17273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We don’t know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We don’t know c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D6E925-CC8A-CEB3-4305-33A5996E0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186" y="4684634"/>
                <a:ext cx="2832409" cy="1727317"/>
              </a:xfrm>
              <a:prstGeom prst="rect">
                <a:avLst/>
              </a:prstGeom>
              <a:blipFill>
                <a:blip r:embed="rId4"/>
                <a:stretch>
                  <a:fillRect l="-2212" r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5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698</Words>
  <Application>Microsoft Macintosh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Intro to Machine Learning Theory (PAC Learning)</vt:lpstr>
      <vt:lpstr>Lots of Learning Algorithms</vt:lpstr>
      <vt:lpstr>Example</vt:lpstr>
      <vt:lpstr>Learning Algorithm Setup</vt:lpstr>
      <vt:lpstr>Learning Algorithm Setup</vt:lpstr>
      <vt:lpstr>Learning Algorithm Setup</vt:lpstr>
      <vt:lpstr>Machine Learning is very empirical field</vt:lpstr>
      <vt:lpstr>Some concrete questions about learning:</vt:lpstr>
      <vt:lpstr>Let us try to formalize what Learning means</vt:lpstr>
      <vt:lpstr>What does it mean for h to compute c</vt:lpstr>
      <vt:lpstr>Making Errors</vt:lpstr>
      <vt:lpstr>Connection Between Generalization Error and Empirical Error </vt:lpstr>
      <vt:lpstr>Define PAC Learning</vt:lpstr>
      <vt:lpstr>PAC Learning</vt:lpstr>
      <vt:lpstr>Example: Learning a Rectangle</vt:lpstr>
      <vt:lpstr>Example: Learning a Rectangle</vt:lpstr>
      <vt:lpstr>Example: Learning a Rectangle</vt:lpstr>
      <vt:lpstr>Example: Learning a Rectangle</vt:lpstr>
      <vt:lpstr>So Far in Class we’ve learnt a lot of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Stable Matchings</dc:title>
  <dc:creator>Microsoft Office User</dc:creator>
  <cp:lastModifiedBy>Karthik Gajulapalli</cp:lastModifiedBy>
  <cp:revision>8</cp:revision>
  <dcterms:created xsi:type="dcterms:W3CDTF">2023-10-01T01:31:04Z</dcterms:created>
  <dcterms:modified xsi:type="dcterms:W3CDTF">2025-12-01T15:22:35Z</dcterms:modified>
</cp:coreProperties>
</file>