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80" r:id="rId5"/>
    <p:sldId id="278" r:id="rId6"/>
    <p:sldId id="259" r:id="rId7"/>
    <p:sldId id="277" r:id="rId8"/>
    <p:sldId id="282" r:id="rId9"/>
    <p:sldId id="261" r:id="rId10"/>
    <p:sldId id="262" r:id="rId11"/>
    <p:sldId id="279" r:id="rId12"/>
    <p:sldId id="283" r:id="rId13"/>
    <p:sldId id="264" r:id="rId14"/>
    <p:sldId id="284" r:id="rId15"/>
    <p:sldId id="285" r:id="rId16"/>
    <p:sldId id="286" r:id="rId17"/>
    <p:sldId id="267" r:id="rId18"/>
    <p:sldId id="270" r:id="rId19"/>
    <p:sldId id="271" r:id="rId20"/>
    <p:sldId id="287" r:id="rId21"/>
    <p:sldId id="288" r:id="rId22"/>
    <p:sldId id="289" r:id="rId23"/>
    <p:sldId id="291" r:id="rId24"/>
    <p:sldId id="292" r:id="rId25"/>
    <p:sldId id="293" r:id="rId26"/>
    <p:sldId id="294" r:id="rId27"/>
    <p:sldId id="296" r:id="rId28"/>
    <p:sldId id="302" r:id="rId29"/>
    <p:sldId id="272" r:id="rId30"/>
    <p:sldId id="295" r:id="rId31"/>
    <p:sldId id="290" r:id="rId32"/>
    <p:sldId id="297" r:id="rId33"/>
    <p:sldId id="298" r:id="rId34"/>
    <p:sldId id="299" r:id="rId35"/>
    <p:sldId id="273" r:id="rId36"/>
    <p:sldId id="274" r:id="rId37"/>
    <p:sldId id="300" r:id="rId38"/>
    <p:sldId id="275" r:id="rId39"/>
    <p:sldId id="301" r:id="rId40"/>
    <p:sldId id="27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96"/>
  </p:normalViewPr>
  <p:slideViewPr>
    <p:cSldViewPr snapToGrid="0">
      <p:cViewPr varScale="1">
        <p:scale>
          <a:sx n="67" d="100"/>
          <a:sy n="67" d="100"/>
        </p:scale>
        <p:origin x="4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2AE57-9718-8E46-91AE-F7837879CEE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9BD6C-26A1-0746-80D8-27E4FCC8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BD6C-26A1-0746-80D8-27E4FCC8CE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4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BD6C-26A1-0746-80D8-27E4FCC8CE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1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664708-79D2-0AB2-E987-7723E81FE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62EC7B7-408D-58A1-42FD-A75E1FCE5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2DC6C9-C8CD-81CC-8E79-50C34D15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294-1487-214C-854D-BE442FD0A224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539A78-36C7-0FF2-7C28-EF89DAE2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83536E-216B-2353-90A9-64FBC8E4B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5C5-1EFC-5E4D-9A5D-BE685E13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2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F73BE5-DCCF-9B66-E8B0-6D44B73B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7A33AF-8BAB-9D15-8A5E-1DE969BA6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67171E-9428-75D2-BD08-AC84B32C1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294-1487-214C-854D-BE442FD0A224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A11C4A-485E-D552-7BC2-C685E11A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A310B1-54CE-D5C7-93FE-95AC6BD5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5C5-1EFC-5E4D-9A5D-BE685E13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4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67B8DC3-D545-D638-3FA8-7ED7D63B6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6BDA6A-CBDE-D8EE-0FEC-4E433FC12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DF8BC3-D84A-2432-60B0-53121E9E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294-1487-214C-854D-BE442FD0A224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8F4E74-B266-147B-022A-8846E344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512B47-674A-D1DF-668B-894549A3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5C5-1EFC-5E4D-9A5D-BE685E13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E78EB4-1BE9-0FCE-C5EE-CDD943AA7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2C1AC6-1FF0-A467-99F7-D7CFBAD16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F7541-432C-21D5-604A-E4F23FBB8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294-1487-214C-854D-BE442FD0A224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0546CC-A773-7C24-EB57-70F23D26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2542D2-D02B-A5EF-7FA6-D8F3D0DC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5C5-1EFC-5E4D-9A5D-BE685E13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0061C8-3339-AF29-0F20-9DD40136B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AE1ED3-594A-0488-EB40-89C31CCC0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146E9A-9EC9-8678-BD71-861CD2660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294-1487-214C-854D-BE442FD0A224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D62F75-ED43-84F7-0E9D-4AF9DAB6B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4B294C-5C60-5D5C-0573-228CDF74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5C5-1EFC-5E4D-9A5D-BE685E13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1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1FA112-5DDA-EBEE-E405-1C6D2234C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A16991-4B8A-0F04-4860-43ED1AE2B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FA186F-5F40-F444-D0BE-B2737992F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A62A77-407C-62DA-E27E-C25B767D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294-1487-214C-854D-BE442FD0A224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F5FE0F-9291-3763-68C8-34F035505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3F9A2E-1C6E-0DBB-596F-3D365E10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5C5-1EFC-5E4D-9A5D-BE685E13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8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E3515E-30DA-5628-D913-D800010F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FC868B-8855-17CB-E1A6-7C705D5B5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BD2F99-2248-EA2B-ED1E-DDC760F1D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0A5CF40-8BA6-CE20-5F3F-56432897B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4AE8BC0-87C4-9470-5662-6648179E6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98F14B7-AC59-B63E-5DE7-D21D523FA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294-1487-214C-854D-BE442FD0A224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366EAD9-5550-1807-EC64-4EDED389B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19B3862-22CB-7342-B5E5-C12A6FC1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5C5-1EFC-5E4D-9A5D-BE685E13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52DDC5-FA52-F6A5-AE4A-36A25F50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084F93C-512A-B535-7E31-87B86779C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294-1487-214C-854D-BE442FD0A224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9407E70-456A-C726-3485-9249FEB0E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CC6122F-5229-4689-BFA8-C180C208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5C5-1EFC-5E4D-9A5D-BE685E13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0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F9C903-C035-08AC-4AFD-C24E53B06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294-1487-214C-854D-BE442FD0A224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6B1EFF5-18DD-BDCB-C444-721CBFD05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AF7B04-041C-09CF-5952-4F9880D6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5C5-1EFC-5E4D-9A5D-BE685E13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7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59D342-EE8B-8AB2-00B2-14F61F0AA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CDCA50-1810-31FD-C996-BE19E5F55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F67633-F41D-1C75-AE2C-768D3D3F5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B694CF-5550-D7D4-0CFD-B370E536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294-1487-214C-854D-BE442FD0A224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087112-9197-B879-7358-E7656C82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CC0E9B-164C-41AF-1BCC-CC002A40A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5C5-1EFC-5E4D-9A5D-BE685E13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7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37697-3120-A3F9-BC4D-E7E879BD7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BA58A2-7189-4B90-5886-E2343C2516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D9F0CF-595E-7182-6A3B-A9B42C26B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9B6DDD-B00C-65D5-8BE2-02D077891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294-1487-214C-854D-BE442FD0A224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F30454-FEB3-C3B6-8537-DA7106564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ABCE5E-EC50-C7C4-CB64-4DD9B4F6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5C5-1EFC-5E4D-9A5D-BE685E13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9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87D78AB-C4DB-EC95-179B-650B2E2C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E9D317-E109-411D-75C1-9EDDCBAC5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0E0ED1-E42D-2E7A-E7F5-F508BA1C9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CA294-1487-214C-854D-BE442FD0A224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20ED88-5BC2-8A44-2D7F-7470CF2B1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6E7290-4722-A7C1-1508-0866ABD21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555C5-1EFC-5E4D-9A5D-BE685E13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1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https://en.wikipedia.org/wiki/Mark_Cuban" TargetMode="External"/><Relationship Id="rId7" Type="http://schemas.openxmlformats.org/officeDocument/2006/relationships/image" Target="../media/image18.jpeg"/><Relationship Id="rId12" Type="http://schemas.openxmlformats.org/officeDocument/2006/relationships/hyperlink" Target="https://en.wikipedia.org/wiki/Amy_Poehler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jpg"/><Relationship Id="rId5" Type="http://schemas.openxmlformats.org/officeDocument/2006/relationships/image" Target="../media/image14.jpeg"/><Relationship Id="rId10" Type="http://schemas.openxmlformats.org/officeDocument/2006/relationships/image" Target="../media/image20.png"/><Relationship Id="rId4" Type="http://schemas.openxmlformats.org/officeDocument/2006/relationships/image" Target="../media/image13.jpeg"/><Relationship Id="rId9" Type="http://schemas.openxmlformats.org/officeDocument/2006/relationships/hyperlink" Target="https://commons.wikimedia.org/wiki/File:Brad_Pitt_2012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en.wikipedia.org/wiki/Mark_Cuban" TargetMode="External"/><Relationship Id="rId7" Type="http://schemas.openxmlformats.org/officeDocument/2006/relationships/image" Target="../media/image18.jpeg"/><Relationship Id="rId12" Type="http://schemas.openxmlformats.org/officeDocument/2006/relationships/hyperlink" Target="https://en.wikipedia.org/wiki/Amy_Poehler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jpg"/><Relationship Id="rId5" Type="http://schemas.openxmlformats.org/officeDocument/2006/relationships/image" Target="../media/image14.jpeg"/><Relationship Id="rId10" Type="http://schemas.openxmlformats.org/officeDocument/2006/relationships/hyperlink" Target="https://commons.wikimedia.org/wiki/File:Brad_Pitt_2012.jpg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en.wikipedia.org/wiki/Mark_Cuban" TargetMode="External"/><Relationship Id="rId7" Type="http://schemas.openxmlformats.org/officeDocument/2006/relationships/image" Target="../media/image18.jpeg"/><Relationship Id="rId12" Type="http://schemas.openxmlformats.org/officeDocument/2006/relationships/hyperlink" Target="https://en.wikipedia.org/wiki/Amy_Poehler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jpg"/><Relationship Id="rId5" Type="http://schemas.openxmlformats.org/officeDocument/2006/relationships/image" Target="../media/image14.jpeg"/><Relationship Id="rId10" Type="http://schemas.openxmlformats.org/officeDocument/2006/relationships/hyperlink" Target="https://commons.wikimedia.org/wiki/File:Brad_Pitt_2012.jpg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en.wikipedia.org/wiki/Mark_Cuban" TargetMode="External"/><Relationship Id="rId7" Type="http://schemas.openxmlformats.org/officeDocument/2006/relationships/image" Target="../media/image18.jpeg"/><Relationship Id="rId12" Type="http://schemas.openxmlformats.org/officeDocument/2006/relationships/hyperlink" Target="https://en.wikipedia.org/wiki/Amy_Poehler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jpg"/><Relationship Id="rId5" Type="http://schemas.openxmlformats.org/officeDocument/2006/relationships/image" Target="../media/image14.jpeg"/><Relationship Id="rId10" Type="http://schemas.openxmlformats.org/officeDocument/2006/relationships/hyperlink" Target="https://commons.wikimedia.org/wiki/File:Brad_Pitt_2012.jpg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en.wikipedia.org/wiki/Mark_Cuban" TargetMode="External"/><Relationship Id="rId7" Type="http://schemas.openxmlformats.org/officeDocument/2006/relationships/image" Target="../media/image18.jpeg"/><Relationship Id="rId12" Type="http://schemas.openxmlformats.org/officeDocument/2006/relationships/hyperlink" Target="https://en.wikipedia.org/wiki/Amy_Poehler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jpg"/><Relationship Id="rId5" Type="http://schemas.openxmlformats.org/officeDocument/2006/relationships/image" Target="../media/image14.jpeg"/><Relationship Id="rId10" Type="http://schemas.openxmlformats.org/officeDocument/2006/relationships/hyperlink" Target="https://commons.wikimedia.org/wiki/File:Brad_Pitt_2012.jpg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en.wikipedia.org/wiki/Mark_Cuban" TargetMode="External"/><Relationship Id="rId7" Type="http://schemas.openxmlformats.org/officeDocument/2006/relationships/image" Target="../media/image18.jpeg"/><Relationship Id="rId12" Type="http://schemas.openxmlformats.org/officeDocument/2006/relationships/hyperlink" Target="https://en.wikipedia.org/wiki/Amy_Poehler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jpg"/><Relationship Id="rId5" Type="http://schemas.openxmlformats.org/officeDocument/2006/relationships/image" Target="../media/image14.jpeg"/><Relationship Id="rId10" Type="http://schemas.openxmlformats.org/officeDocument/2006/relationships/hyperlink" Target="https://commons.wikimedia.org/wiki/File:Brad_Pitt_2012.jpg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en.wikipedia.org/wiki/Mark_Cuban" TargetMode="External"/><Relationship Id="rId7" Type="http://schemas.openxmlformats.org/officeDocument/2006/relationships/image" Target="../media/image18.jpeg"/><Relationship Id="rId12" Type="http://schemas.openxmlformats.org/officeDocument/2006/relationships/hyperlink" Target="https://en.wikipedia.org/wiki/Amy_Poehler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jpg"/><Relationship Id="rId5" Type="http://schemas.openxmlformats.org/officeDocument/2006/relationships/image" Target="../media/image14.jpeg"/><Relationship Id="rId10" Type="http://schemas.openxmlformats.org/officeDocument/2006/relationships/hyperlink" Target="https://commons.wikimedia.org/wiki/File:Brad_Pitt_2012.jpg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en.wikipedia.org/wiki/Mark_Cuban" TargetMode="External"/><Relationship Id="rId7" Type="http://schemas.openxmlformats.org/officeDocument/2006/relationships/image" Target="../media/image18.jpeg"/><Relationship Id="rId12" Type="http://schemas.openxmlformats.org/officeDocument/2006/relationships/hyperlink" Target="https://en.wikipedia.org/wiki/Amy_Poehler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jpg"/><Relationship Id="rId5" Type="http://schemas.openxmlformats.org/officeDocument/2006/relationships/image" Target="../media/image14.jpeg"/><Relationship Id="rId10" Type="http://schemas.openxmlformats.org/officeDocument/2006/relationships/hyperlink" Target="https://commons.wikimedia.org/wiki/File:Brad_Pitt_2012.jpg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en.wikipedia.org/wiki/Mark_Cuban" TargetMode="External"/><Relationship Id="rId7" Type="http://schemas.openxmlformats.org/officeDocument/2006/relationships/image" Target="../media/image18.jpeg"/><Relationship Id="rId12" Type="http://schemas.openxmlformats.org/officeDocument/2006/relationships/hyperlink" Target="https://en.wikipedia.org/wiki/Amy_Poehler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jpg"/><Relationship Id="rId5" Type="http://schemas.openxmlformats.org/officeDocument/2006/relationships/image" Target="../media/image14.jpeg"/><Relationship Id="rId10" Type="http://schemas.openxmlformats.org/officeDocument/2006/relationships/hyperlink" Target="https://commons.wikimedia.org/wiki/File:Brad_Pitt_2012.jpg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en.wikipedia.org/wiki/Mark_Cuban" TargetMode="External"/><Relationship Id="rId7" Type="http://schemas.openxmlformats.org/officeDocument/2006/relationships/image" Target="../media/image18.jpeg"/><Relationship Id="rId12" Type="http://schemas.openxmlformats.org/officeDocument/2006/relationships/hyperlink" Target="https://en.wikipedia.org/wiki/Amy_Poehler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jpg"/><Relationship Id="rId5" Type="http://schemas.openxmlformats.org/officeDocument/2006/relationships/image" Target="../media/image14.jpeg"/><Relationship Id="rId10" Type="http://schemas.openxmlformats.org/officeDocument/2006/relationships/hyperlink" Target="https://commons.wikimedia.org/wiki/File:Brad_Pitt_2012.jpg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en.wikipedia.org/wiki/Mark_Cuban" TargetMode="External"/><Relationship Id="rId7" Type="http://schemas.openxmlformats.org/officeDocument/2006/relationships/image" Target="../media/image18.jpeg"/><Relationship Id="rId12" Type="http://schemas.openxmlformats.org/officeDocument/2006/relationships/hyperlink" Target="https://en.wikipedia.org/wiki/Amy_Poehler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jpg"/><Relationship Id="rId5" Type="http://schemas.openxmlformats.org/officeDocument/2006/relationships/image" Target="../media/image14.jpeg"/><Relationship Id="rId10" Type="http://schemas.openxmlformats.org/officeDocument/2006/relationships/hyperlink" Target="https://commons.wikimedia.org/wiki/File:Brad_Pitt_2012.jpg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en.wikipedia.org/wiki/Mark_Cuban" TargetMode="External"/><Relationship Id="rId7" Type="http://schemas.openxmlformats.org/officeDocument/2006/relationships/image" Target="../media/image18.jpeg"/><Relationship Id="rId12" Type="http://schemas.openxmlformats.org/officeDocument/2006/relationships/hyperlink" Target="https://en.wikipedia.org/wiki/Amy_Poehler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jpg"/><Relationship Id="rId5" Type="http://schemas.openxmlformats.org/officeDocument/2006/relationships/image" Target="../media/image14.jpeg"/><Relationship Id="rId10" Type="http://schemas.openxmlformats.org/officeDocument/2006/relationships/hyperlink" Target="https://commons.wikimedia.org/wiki/File:Brad_Pitt_2012.jpg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en.wikipedia.org/wiki/Mark_Cuban" TargetMode="External"/><Relationship Id="rId7" Type="http://schemas.openxmlformats.org/officeDocument/2006/relationships/image" Target="../media/image18.jpeg"/><Relationship Id="rId12" Type="http://schemas.openxmlformats.org/officeDocument/2006/relationships/hyperlink" Target="https://en.wikipedia.org/wiki/Amy_Poehler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jpg"/><Relationship Id="rId5" Type="http://schemas.openxmlformats.org/officeDocument/2006/relationships/image" Target="../media/image14.jpeg"/><Relationship Id="rId10" Type="http://schemas.openxmlformats.org/officeDocument/2006/relationships/hyperlink" Target="https://commons.wikimedia.org/wiki/File:Brad_Pitt_2012.jpg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en.wikipedia.org/wiki/Mark_Cuban" TargetMode="External"/><Relationship Id="rId7" Type="http://schemas.openxmlformats.org/officeDocument/2006/relationships/image" Target="../media/image18.jpeg"/><Relationship Id="rId12" Type="http://schemas.openxmlformats.org/officeDocument/2006/relationships/hyperlink" Target="https://en.wikipedia.org/wiki/Amy_Poehler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jpg"/><Relationship Id="rId5" Type="http://schemas.openxmlformats.org/officeDocument/2006/relationships/image" Target="../media/image14.jpeg"/><Relationship Id="rId10" Type="http://schemas.openxmlformats.org/officeDocument/2006/relationships/hyperlink" Target="https://commons.wikimedia.org/wiki/File:Brad_Pitt_2012.jpg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ntesliberadas.com/2013/02/04/george-dantzig-increible-historia/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3.jpg"/><Relationship Id="rId12" Type="http://schemas.openxmlformats.org/officeDocument/2006/relationships/hyperlink" Target="https://www.flickr.com/photos/bnsd/8253550214/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urkcewiki.org/wiki/Tjalling_Koopmans" TargetMode="External"/><Relationship Id="rId11" Type="http://schemas.openxmlformats.org/officeDocument/2006/relationships/image" Target="../media/image5.jpg"/><Relationship Id="rId5" Type="http://schemas.openxmlformats.org/officeDocument/2006/relationships/image" Target="../media/image2.jpg"/><Relationship Id="rId15" Type="http://schemas.openxmlformats.org/officeDocument/2006/relationships/hyperlink" Target="https://sunya00.blogspot.com/2013/02/fronteras-del-conocimiento-matematicas.html" TargetMode="External"/><Relationship Id="rId10" Type="http://schemas.openxmlformats.org/officeDocument/2006/relationships/hyperlink" Target="https://www.flickr.com/photos/bnsd/8252477427" TargetMode="External"/><Relationship Id="rId4" Type="http://schemas.openxmlformats.org/officeDocument/2006/relationships/hyperlink" Target="https://commons.wikimedia.org/wiki/Category:Leonid_Kantorovich" TargetMode="External"/><Relationship Id="rId9" Type="http://schemas.openxmlformats.org/officeDocument/2006/relationships/image" Target="../media/image4.jpg"/><Relationship Id="rId1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en.wikipedia.org/wiki/Mark_Cuban" TargetMode="External"/><Relationship Id="rId7" Type="http://schemas.openxmlformats.org/officeDocument/2006/relationships/image" Target="../media/image18.jpeg"/><Relationship Id="rId12" Type="http://schemas.openxmlformats.org/officeDocument/2006/relationships/hyperlink" Target="https://en.wikipedia.org/wiki/Amy_Poehler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jpg"/><Relationship Id="rId5" Type="http://schemas.openxmlformats.org/officeDocument/2006/relationships/image" Target="../media/image14.jpeg"/><Relationship Id="rId10" Type="http://schemas.openxmlformats.org/officeDocument/2006/relationships/hyperlink" Target="https://commons.wikimedia.org/wiki/File:Brad_Pitt_2012.jpg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9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en.wikipedia.org/wiki/Mark_Cuban" TargetMode="External"/><Relationship Id="rId7" Type="http://schemas.openxmlformats.org/officeDocument/2006/relationships/image" Target="../media/image18.jpeg"/><Relationship Id="rId12" Type="http://schemas.openxmlformats.org/officeDocument/2006/relationships/hyperlink" Target="https://en.wikipedia.org/wiki/Amy_Poehler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jpg"/><Relationship Id="rId5" Type="http://schemas.openxmlformats.org/officeDocument/2006/relationships/image" Target="../media/image14.jpeg"/><Relationship Id="rId10" Type="http://schemas.openxmlformats.org/officeDocument/2006/relationships/hyperlink" Target="https://commons.wikimedia.org/wiki/File:Brad_Pitt_2012.jpg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7086" TargetMode="External"/><Relationship Id="rId7" Type="http://schemas.openxmlformats.org/officeDocument/2006/relationships/hyperlink" Target="https://www.deviantart.com/ileeh95/art/SpongeBob-s-House-37046765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s://freesvg.org/funny-house-vector-image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7086" TargetMode="External"/><Relationship Id="rId7" Type="http://schemas.openxmlformats.org/officeDocument/2006/relationships/hyperlink" Target="https://www.deviantart.com/ileeh95/art/SpongeBob-s-House-37046765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s://freesvg.org/funny-house-vector-image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627B82-3F9B-582E-706D-49624A3ED3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Stable Matchings</a:t>
            </a:r>
          </a:p>
        </p:txBody>
      </p:sp>
    </p:spTree>
    <p:extLst>
      <p:ext uri="{BB962C8B-B14F-4D97-AF65-F5344CB8AC3E}">
        <p14:creationId xmlns:p14="http://schemas.microsoft.com/office/powerpoint/2010/main" val="29132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1CEFD-ABA7-C18C-B670-9BFDA6569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Shark Tank Game </a:t>
            </a:r>
            <a:br>
              <a:rPr lang="en-US" dirty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81E411-FC6A-D7FE-415F-CEDE808CE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275" y="1919289"/>
            <a:ext cx="6391275" cy="19240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 investors</a:t>
            </a:r>
          </a:p>
          <a:p>
            <a:r>
              <a:rPr lang="en-US" dirty="0">
                <a:solidFill>
                  <a:srgbClr val="00B050"/>
                </a:solidFill>
              </a:rPr>
              <a:t>N innovators</a:t>
            </a:r>
          </a:p>
          <a:p>
            <a:r>
              <a:rPr lang="en-US" dirty="0"/>
              <a:t>Match </a:t>
            </a:r>
            <a:r>
              <a:rPr lang="en-US" dirty="0">
                <a:solidFill>
                  <a:srgbClr val="FF0000"/>
                </a:solidFill>
              </a:rPr>
              <a:t>investors</a:t>
            </a:r>
            <a:r>
              <a:rPr lang="en-US" dirty="0"/>
              <a:t> to </a:t>
            </a:r>
            <a:r>
              <a:rPr lang="en-US" dirty="0">
                <a:solidFill>
                  <a:srgbClr val="00B050"/>
                </a:solidFill>
              </a:rPr>
              <a:t>innovators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53B38D-2D23-F0F2-1985-7E562838F4D2}"/>
              </a:ext>
            </a:extLst>
          </p:cNvPr>
          <p:cNvSpPr txBox="1"/>
          <p:nvPr/>
        </p:nvSpPr>
        <p:spPr>
          <a:xfrm>
            <a:off x="528016" y="4480728"/>
            <a:ext cx="113259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Goal: Come up with an </a:t>
            </a:r>
            <a:r>
              <a:rPr lang="en-US" sz="2800" dirty="0">
                <a:solidFill>
                  <a:schemeClr val="accent2"/>
                </a:solidFill>
              </a:rPr>
              <a:t>assignment</a:t>
            </a:r>
            <a:r>
              <a:rPr lang="en-US" sz="2800" dirty="0"/>
              <a:t> of </a:t>
            </a:r>
            <a:r>
              <a:rPr lang="en-US" sz="2800" dirty="0">
                <a:solidFill>
                  <a:srgbClr val="FF0000"/>
                </a:solidFill>
              </a:rPr>
              <a:t>investors</a:t>
            </a:r>
            <a:r>
              <a:rPr lang="en-US" sz="2800" dirty="0"/>
              <a:t> to </a:t>
            </a:r>
            <a:r>
              <a:rPr lang="en-US" sz="2800" dirty="0">
                <a:solidFill>
                  <a:srgbClr val="00B050"/>
                </a:solidFill>
              </a:rPr>
              <a:t>innovators</a:t>
            </a:r>
            <a:r>
              <a:rPr lang="en-US" sz="2800" dirty="0"/>
              <a:t> that is </a:t>
            </a:r>
            <a:r>
              <a:rPr lang="en-US" sz="2800" dirty="0">
                <a:solidFill>
                  <a:srgbClr val="FFC000"/>
                </a:solidFill>
              </a:rPr>
              <a:t>good???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26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B8F511-547D-A261-318E-E15F82042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597150" y="1157288"/>
            <a:ext cx="1397000" cy="1917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02006C-52C6-B536-4B35-039024911504}"/>
              </a:ext>
            </a:extLst>
          </p:cNvPr>
          <p:cNvSpPr txBox="1"/>
          <p:nvPr/>
        </p:nvSpPr>
        <p:spPr>
          <a:xfrm>
            <a:off x="617272" y="1843088"/>
            <a:ext cx="1479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>
                <a:solidFill>
                  <a:srgbClr val="FF0000"/>
                </a:solidFill>
                <a:latin typeface="+mj-lt"/>
              </a:rPr>
              <a:t>Investors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pic>
        <p:nvPicPr>
          <p:cNvPr id="2050" name="Picture 2" descr="Kevin O'Leary's Net Worth in 2023 - Parade: Entertainment, Recipes, Health,  Life, Holidays">
            <a:extLst>
              <a:ext uri="{FF2B5EF4-FFF2-40B4-BE49-F238E27FC236}">
                <a16:creationId xmlns:a16="http://schemas.microsoft.com/office/drawing/2014/main" xmlns="" id="{C2D88445-35F4-F4E9-AB30-88DD9FB4A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157288"/>
            <a:ext cx="1963956" cy="196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rbara Corcoran">
            <a:extLst>
              <a:ext uri="{FF2B5EF4-FFF2-40B4-BE49-F238E27FC236}">
                <a16:creationId xmlns:a16="http://schemas.microsoft.com/office/drawing/2014/main" xmlns="" id="{8FDE9C07-CA9D-C2CA-C98A-835627EE8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111031"/>
            <a:ext cx="1963957" cy="19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ri Greiner - Wikipedia">
            <a:extLst>
              <a:ext uri="{FF2B5EF4-FFF2-40B4-BE49-F238E27FC236}">
                <a16:creationId xmlns:a16="http://schemas.microsoft.com/office/drawing/2014/main" xmlns="" id="{A236D8CB-C1BE-AAED-6082-88E26D233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456" y="1090612"/>
            <a:ext cx="1427582" cy="19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F8DE555-FF7A-0768-3894-3FBAD925EE53}"/>
              </a:ext>
            </a:extLst>
          </p:cNvPr>
          <p:cNvSpPr txBox="1"/>
          <p:nvPr/>
        </p:nvSpPr>
        <p:spPr>
          <a:xfrm>
            <a:off x="2941362" y="3243263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3D64F5-7A5B-5ABE-9DDD-7F9F9AA4DD45}"/>
              </a:ext>
            </a:extLst>
          </p:cNvPr>
          <p:cNvSpPr txBox="1"/>
          <p:nvPr/>
        </p:nvSpPr>
        <p:spPr>
          <a:xfrm>
            <a:off x="5014913" y="3243263"/>
            <a:ext cx="69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Kevin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32C481-0F4E-AD71-1A7C-CA9FDE53EABB}"/>
              </a:ext>
            </a:extLst>
          </p:cNvPr>
          <p:cNvSpPr txBox="1"/>
          <p:nvPr/>
        </p:nvSpPr>
        <p:spPr>
          <a:xfrm>
            <a:off x="7332900" y="3243263"/>
            <a:ext cx="918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Barbara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EB5B92-62FC-EF08-7AA9-D7835B6F6A7F}"/>
              </a:ext>
            </a:extLst>
          </p:cNvPr>
          <p:cNvSpPr txBox="1"/>
          <p:nvPr/>
        </p:nvSpPr>
        <p:spPr>
          <a:xfrm>
            <a:off x="9986963" y="3289430"/>
            <a:ext cx="918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Lori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595BCD-F1D9-6A7A-CF73-9958C2A913A9}"/>
              </a:ext>
            </a:extLst>
          </p:cNvPr>
          <p:cNvSpPr txBox="1"/>
          <p:nvPr/>
        </p:nvSpPr>
        <p:spPr>
          <a:xfrm>
            <a:off x="491499" y="4976520"/>
            <a:ext cx="1730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Innovators</a:t>
            </a:r>
          </a:p>
        </p:txBody>
      </p:sp>
      <p:pic>
        <p:nvPicPr>
          <p:cNvPr id="2058" name="Picture 10" descr="LeBron James Brought His Favorite Thom Browne Suit Back | GQ">
            <a:extLst>
              <a:ext uri="{FF2B5EF4-FFF2-40B4-BE49-F238E27FC236}">
                <a16:creationId xmlns:a16="http://schemas.microsoft.com/office/drawing/2014/main" xmlns="" id="{E8C4A6D0-921F-1378-B16D-02272C22E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4298753"/>
            <a:ext cx="19177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43F9F0F-85B1-5DE1-945D-8652A1262E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7478948" y="4271969"/>
            <a:ext cx="1295384" cy="19444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3A2FFE6-47CE-DE96-E485-E7605DA87B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0320" y="4256151"/>
            <a:ext cx="2271359" cy="19639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1894ACA-403F-38ED-F7C4-2093E56163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9407456" y="4207491"/>
            <a:ext cx="1453045" cy="198948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F63C039-F00A-7288-A997-152868D3579D}"/>
              </a:ext>
            </a:extLst>
          </p:cNvPr>
          <p:cNvSpPr txBox="1"/>
          <p:nvPr/>
        </p:nvSpPr>
        <p:spPr>
          <a:xfrm>
            <a:off x="2771775" y="6386513"/>
            <a:ext cx="842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LeBron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A6C394B-C5E4-BF0A-AC8A-3084C8E58B33}"/>
              </a:ext>
            </a:extLst>
          </p:cNvPr>
          <p:cNvSpPr txBox="1"/>
          <p:nvPr/>
        </p:nvSpPr>
        <p:spPr>
          <a:xfrm>
            <a:off x="5549216" y="6386513"/>
            <a:ext cx="744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Taylor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166AB8B-DECC-2617-257E-34C2EACFB1E9}"/>
              </a:ext>
            </a:extLst>
          </p:cNvPr>
          <p:cNvSpPr txBox="1"/>
          <p:nvPr/>
        </p:nvSpPr>
        <p:spPr>
          <a:xfrm>
            <a:off x="7792353" y="6386513"/>
            <a:ext cx="617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698FD41-BD88-8AD0-CFA5-178B31D97851}"/>
              </a:ext>
            </a:extLst>
          </p:cNvPr>
          <p:cNvSpPr txBox="1"/>
          <p:nvPr/>
        </p:nvSpPr>
        <p:spPr>
          <a:xfrm>
            <a:off x="9872663" y="6400800"/>
            <a:ext cx="601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Amy</a:t>
            </a:r>
          </a:p>
        </p:txBody>
      </p:sp>
    </p:spTree>
    <p:extLst>
      <p:ext uri="{BB962C8B-B14F-4D97-AF65-F5344CB8AC3E}">
        <p14:creationId xmlns:p14="http://schemas.microsoft.com/office/powerpoint/2010/main" val="358758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20" grpId="0"/>
      <p:bldP spid="23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F29444-08C7-42C4-DEBD-C0A97789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 Lists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263CC6BC-7F4C-B1AA-B47C-EFBD52532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85404"/>
              </p:ext>
            </p:extLst>
          </p:nvPr>
        </p:nvGraphicFramePr>
        <p:xfrm>
          <a:off x="271462" y="2571631"/>
          <a:ext cx="584835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/>
                          </a:solidFill>
                        </a:rPr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/>
                          </a:solidFill>
                        </a:rPr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/>
                          </a:solidFill>
                        </a:rPr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/>
                          </a:solidFill>
                        </a:rPr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54E07DAE-F11B-E3B5-D916-648129807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65"/>
              </p:ext>
            </p:extLst>
          </p:nvPr>
        </p:nvGraphicFramePr>
        <p:xfrm>
          <a:off x="5867400" y="4845051"/>
          <a:ext cx="5848350" cy="18288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9997CD5-B92A-0311-E4F2-6FC1B567D109}"/>
              </a:ext>
            </a:extLst>
          </p:cNvPr>
          <p:cNvSpPr txBox="1"/>
          <p:nvPr/>
        </p:nvSpPr>
        <p:spPr>
          <a:xfrm>
            <a:off x="2257426" y="2067541"/>
            <a:ext cx="16287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Investors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533FA0F-900B-8C79-8429-ECEAEB91095D}"/>
              </a:ext>
            </a:extLst>
          </p:cNvPr>
          <p:cNvSpPr txBox="1"/>
          <p:nvPr/>
        </p:nvSpPr>
        <p:spPr>
          <a:xfrm>
            <a:off x="8086725" y="4400431"/>
            <a:ext cx="1730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Innovators</a:t>
            </a:r>
          </a:p>
        </p:txBody>
      </p:sp>
    </p:spTree>
    <p:extLst>
      <p:ext uri="{BB962C8B-B14F-4D97-AF65-F5344CB8AC3E}">
        <p14:creationId xmlns:p14="http://schemas.microsoft.com/office/powerpoint/2010/main" val="245455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72917F-439F-0752-C905-C1468C9AF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77325" cy="369333"/>
          </a:xfrm>
        </p:spPr>
        <p:txBody>
          <a:bodyPr>
            <a:normAutofit fontScale="90000"/>
          </a:bodyPr>
          <a:lstStyle/>
          <a:p>
            <a:r>
              <a:rPr lang="en-US" dirty="0"/>
              <a:t>Anything wrong with this assignment?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293EE3E-F9F2-7F74-53B9-6B6A9F77B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37007"/>
              </p:ext>
            </p:extLst>
          </p:nvPr>
        </p:nvGraphicFramePr>
        <p:xfrm>
          <a:off x="247650" y="1690688"/>
          <a:ext cx="584835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E72525E8-76D8-99A5-1F3F-E580F573D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520310"/>
              </p:ext>
            </p:extLst>
          </p:nvPr>
        </p:nvGraphicFramePr>
        <p:xfrm>
          <a:off x="247650" y="3930651"/>
          <a:ext cx="5848350" cy="18288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5BDE06A-490D-0E35-0E8A-9C18D72EB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640009" y="957261"/>
            <a:ext cx="1397000" cy="1325563"/>
          </a:xfrm>
          <a:prstGeom prst="rect">
            <a:avLst/>
          </a:prstGeom>
        </p:spPr>
      </p:pic>
      <p:pic>
        <p:nvPicPr>
          <p:cNvPr id="13" name="Picture 2" descr="Kevin O'Leary's Net Worth in 2023 - Parade: Entertainment, Recipes, Health,  Life, Holidays">
            <a:extLst>
              <a:ext uri="{FF2B5EF4-FFF2-40B4-BE49-F238E27FC236}">
                <a16:creationId xmlns:a16="http://schemas.microsoft.com/office/drawing/2014/main" xmlns="" id="{0622FDB4-30D7-1524-EB48-5E65F35BA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2351088"/>
            <a:ext cx="152283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Barbara Corcoran">
            <a:extLst>
              <a:ext uri="{FF2B5EF4-FFF2-40B4-BE49-F238E27FC236}">
                <a16:creationId xmlns:a16="http://schemas.microsoft.com/office/drawing/2014/main" xmlns="" id="{F8CDF034-B2B2-7B02-6307-A1FA2A4E6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10" y="3930651"/>
            <a:ext cx="1522832" cy="13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Lori Greiner - Wikipedia">
            <a:extLst>
              <a:ext uri="{FF2B5EF4-FFF2-40B4-BE49-F238E27FC236}">
                <a16:creationId xmlns:a16="http://schemas.microsoft.com/office/drawing/2014/main" xmlns="" id="{805C79B7-E6AF-887F-303A-060376F09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5350095"/>
            <a:ext cx="1427582" cy="14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LeBron James Brought His Favorite Thom Browne Suit Back | GQ">
            <a:extLst>
              <a:ext uri="{FF2B5EF4-FFF2-40B4-BE49-F238E27FC236}">
                <a16:creationId xmlns:a16="http://schemas.microsoft.com/office/drawing/2014/main" xmlns="" id="{B309F60E-C62C-9083-1A27-785258589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12" y="3784698"/>
            <a:ext cx="1444428" cy="14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3385261-98A8-3C57-1423-9E54C00118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4873" y="5419493"/>
            <a:ext cx="1522833" cy="13042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95B97E8-C978-78AA-7987-F06ED5F010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7634873" y="2351088"/>
            <a:ext cx="841110" cy="12625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4956324-7C50-B141-F749-29A09DD3F4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7634873" y="925694"/>
            <a:ext cx="994778" cy="136203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E734762-249F-EC27-9F31-E7DD9887F306}"/>
              </a:ext>
            </a:extLst>
          </p:cNvPr>
          <p:cNvCxnSpPr>
            <a:stCxn id="19" idx="3"/>
            <a:endCxn id="12" idx="1"/>
          </p:cNvCxnSpPr>
          <p:nvPr/>
        </p:nvCxnSpPr>
        <p:spPr>
          <a:xfrm>
            <a:off x="8629651" y="1606712"/>
            <a:ext cx="2010358" cy="13331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8A389063-4FB1-F783-FEF8-55300D031C18}"/>
              </a:ext>
            </a:extLst>
          </p:cNvPr>
          <p:cNvCxnSpPr>
            <a:cxnSpLocks/>
            <a:stCxn id="18" idx="3"/>
            <a:endCxn id="13" idx="1"/>
          </p:cNvCxnSpPr>
          <p:nvPr/>
        </p:nvCxnSpPr>
        <p:spPr>
          <a:xfrm>
            <a:off x="8475983" y="2982377"/>
            <a:ext cx="2164026" cy="92611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E08D1F3-325E-5FCD-BFAB-8F83F80702DA}"/>
              </a:ext>
            </a:extLst>
          </p:cNvPr>
          <p:cNvCxnSpPr>
            <a:cxnSpLocks/>
          </p:cNvCxnSpPr>
          <p:nvPr/>
        </p:nvCxnSpPr>
        <p:spPr>
          <a:xfrm flipV="1">
            <a:off x="8982240" y="4451008"/>
            <a:ext cx="1657769" cy="4257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F1C75BF-DC13-94EC-42D0-48E0B5965EE1}"/>
              </a:ext>
            </a:extLst>
          </p:cNvPr>
          <p:cNvCxnSpPr>
            <a:cxnSpLocks/>
            <a:stCxn id="17" idx="3"/>
            <a:endCxn id="15" idx="1"/>
          </p:cNvCxnSpPr>
          <p:nvPr/>
        </p:nvCxnSpPr>
        <p:spPr>
          <a:xfrm>
            <a:off x="9157706" y="6071613"/>
            <a:ext cx="1482303" cy="1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D247288E-2621-5AA8-2189-A4EBA1667E90}"/>
              </a:ext>
            </a:extLst>
          </p:cNvPr>
          <p:cNvCxnSpPr>
            <a:cxnSpLocks/>
          </p:cNvCxnSpPr>
          <p:nvPr/>
        </p:nvCxnSpPr>
        <p:spPr>
          <a:xfrm flipV="1">
            <a:off x="8982239" y="1691461"/>
            <a:ext cx="1657769" cy="2802120"/>
          </a:xfrm>
          <a:prstGeom prst="line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1EB51E3-7A33-4C57-1F94-02DAB381B641}"/>
              </a:ext>
            </a:extLst>
          </p:cNvPr>
          <p:cNvSpPr txBox="1"/>
          <p:nvPr/>
        </p:nvSpPr>
        <p:spPr>
          <a:xfrm>
            <a:off x="247650" y="6170614"/>
            <a:ext cx="4876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Lebron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1"/>
                </a:solidFill>
              </a:rPr>
              <a:t>Mark</a:t>
            </a:r>
            <a:r>
              <a:rPr lang="en-US" sz="2400" dirty="0"/>
              <a:t> form a </a:t>
            </a:r>
            <a:r>
              <a:rPr lang="en-US" sz="2400" dirty="0">
                <a:solidFill>
                  <a:srgbClr val="FF0000"/>
                </a:solidFill>
              </a:rPr>
              <a:t>blocking pair</a:t>
            </a:r>
          </a:p>
        </p:txBody>
      </p:sp>
    </p:spTree>
    <p:extLst>
      <p:ext uri="{BB962C8B-B14F-4D97-AF65-F5344CB8AC3E}">
        <p14:creationId xmlns:p14="http://schemas.microsoft.com/office/powerpoint/2010/main" val="9692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72917F-439F-0752-C905-C1468C9AF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77325" cy="369333"/>
          </a:xfrm>
        </p:spPr>
        <p:txBody>
          <a:bodyPr>
            <a:normAutofit fontScale="90000"/>
          </a:bodyPr>
          <a:lstStyle/>
          <a:p>
            <a:r>
              <a:rPr lang="en-US" dirty="0"/>
              <a:t>Stable Matching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293EE3E-F9F2-7F74-53B9-6B6A9F77B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807905"/>
              </p:ext>
            </p:extLst>
          </p:nvPr>
        </p:nvGraphicFramePr>
        <p:xfrm>
          <a:off x="292462" y="2622208"/>
          <a:ext cx="584835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/>
                          </a:solidFill>
                        </a:rPr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/>
                          </a:solidFill>
                        </a:rPr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/>
                          </a:solidFill>
                        </a:rPr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/>
                          </a:solidFill>
                        </a:rPr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E72525E8-76D8-99A5-1F3F-E580F573D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062799"/>
              </p:ext>
            </p:extLst>
          </p:nvPr>
        </p:nvGraphicFramePr>
        <p:xfrm>
          <a:off x="247650" y="4894933"/>
          <a:ext cx="5848350" cy="18288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5BDE06A-490D-0E35-0E8A-9C18D72EB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640009" y="943930"/>
            <a:ext cx="1397000" cy="1325563"/>
          </a:xfrm>
          <a:prstGeom prst="rect">
            <a:avLst/>
          </a:prstGeom>
        </p:spPr>
      </p:pic>
      <p:pic>
        <p:nvPicPr>
          <p:cNvPr id="13" name="Picture 2" descr="Kevin O'Leary's Net Worth in 2023 - Parade: Entertainment, Recipes, Health,  Life, Holidays">
            <a:extLst>
              <a:ext uri="{FF2B5EF4-FFF2-40B4-BE49-F238E27FC236}">
                <a16:creationId xmlns:a16="http://schemas.microsoft.com/office/drawing/2014/main" xmlns="" id="{0622FDB4-30D7-1524-EB48-5E65F35BA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2351088"/>
            <a:ext cx="152283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Barbara Corcoran">
            <a:extLst>
              <a:ext uri="{FF2B5EF4-FFF2-40B4-BE49-F238E27FC236}">
                <a16:creationId xmlns:a16="http://schemas.microsoft.com/office/drawing/2014/main" xmlns="" id="{F8CDF034-B2B2-7B02-6307-A1FA2A4E6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10" y="3930651"/>
            <a:ext cx="1522832" cy="13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Lori Greiner - Wikipedia">
            <a:extLst>
              <a:ext uri="{FF2B5EF4-FFF2-40B4-BE49-F238E27FC236}">
                <a16:creationId xmlns:a16="http://schemas.microsoft.com/office/drawing/2014/main" xmlns="" id="{805C79B7-E6AF-887F-303A-060376F09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5350095"/>
            <a:ext cx="1427582" cy="14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LeBron James Brought His Favorite Thom Browne Suit Back | GQ">
            <a:extLst>
              <a:ext uri="{FF2B5EF4-FFF2-40B4-BE49-F238E27FC236}">
                <a16:creationId xmlns:a16="http://schemas.microsoft.com/office/drawing/2014/main" xmlns="" id="{B309F60E-C62C-9083-1A27-785258589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12" y="3784698"/>
            <a:ext cx="1444428" cy="14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3385261-98A8-3C57-1423-9E54C00118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4873" y="5419493"/>
            <a:ext cx="1522833" cy="13042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95B97E8-C978-78AA-7987-F06ED5F010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7634873" y="2351088"/>
            <a:ext cx="841110" cy="12625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4956324-7C50-B141-F749-29A09DD3F4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7634873" y="925694"/>
            <a:ext cx="994778" cy="136203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E734762-249F-EC27-9F31-E7DD9887F306}"/>
              </a:ext>
            </a:extLst>
          </p:cNvPr>
          <p:cNvCxnSpPr>
            <a:cxnSpLocks/>
            <a:stCxn id="19" idx="3"/>
            <a:endCxn id="15" idx="1"/>
          </p:cNvCxnSpPr>
          <p:nvPr/>
        </p:nvCxnSpPr>
        <p:spPr>
          <a:xfrm>
            <a:off x="8629651" y="1606712"/>
            <a:ext cx="2010358" cy="4464902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8A389063-4FB1-F783-FEF8-55300D031C18}"/>
              </a:ext>
            </a:extLst>
          </p:cNvPr>
          <p:cNvCxnSpPr>
            <a:cxnSpLocks/>
            <a:stCxn id="18" idx="3"/>
            <a:endCxn id="13" idx="1"/>
          </p:cNvCxnSpPr>
          <p:nvPr/>
        </p:nvCxnSpPr>
        <p:spPr>
          <a:xfrm>
            <a:off x="8475983" y="2982377"/>
            <a:ext cx="2164026" cy="92611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E08D1F3-325E-5FCD-BFAB-8F83F80702DA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8982240" y="1606712"/>
            <a:ext cx="1657769" cy="2873538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F1C75BF-DC13-94EC-42D0-48E0B5965EE1}"/>
              </a:ext>
            </a:extLst>
          </p:cNvPr>
          <p:cNvCxnSpPr>
            <a:cxnSpLocks/>
            <a:stCxn id="17" idx="3"/>
            <a:endCxn id="14" idx="1"/>
          </p:cNvCxnSpPr>
          <p:nvPr/>
        </p:nvCxnSpPr>
        <p:spPr>
          <a:xfrm flipV="1">
            <a:off x="9157706" y="4582771"/>
            <a:ext cx="1482304" cy="1488842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1EB51E3-7A33-4C57-1F94-02DAB381B641}"/>
              </a:ext>
            </a:extLst>
          </p:cNvPr>
          <p:cNvSpPr txBox="1"/>
          <p:nvPr/>
        </p:nvSpPr>
        <p:spPr>
          <a:xfrm>
            <a:off x="312196" y="1698049"/>
            <a:ext cx="5719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Assignment with no blocking pair</a:t>
            </a:r>
          </a:p>
        </p:txBody>
      </p:sp>
    </p:spTree>
    <p:extLst>
      <p:ext uri="{BB962C8B-B14F-4D97-AF65-F5344CB8AC3E}">
        <p14:creationId xmlns:p14="http://schemas.microsoft.com/office/powerpoint/2010/main" val="96925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72917F-439F-0752-C905-C1468C9AF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77325" cy="369333"/>
          </a:xfrm>
        </p:spPr>
        <p:txBody>
          <a:bodyPr>
            <a:normAutofit fontScale="90000"/>
          </a:bodyPr>
          <a:lstStyle/>
          <a:p>
            <a:r>
              <a:rPr lang="en-US" dirty="0"/>
              <a:t>One More 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293EE3E-F9F2-7F74-53B9-6B6A9F77B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40391"/>
              </p:ext>
            </p:extLst>
          </p:nvPr>
        </p:nvGraphicFramePr>
        <p:xfrm>
          <a:off x="358941" y="1246188"/>
          <a:ext cx="584835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/>
                          </a:solidFill>
                        </a:rPr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/>
                          </a:solidFill>
                        </a:rPr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/>
                          </a:solidFill>
                        </a:rPr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/>
                          </a:solidFill>
                        </a:rPr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E72525E8-76D8-99A5-1F3F-E580F573D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089483"/>
              </p:ext>
            </p:extLst>
          </p:nvPr>
        </p:nvGraphicFramePr>
        <p:xfrm>
          <a:off x="261880" y="3930651"/>
          <a:ext cx="5848350" cy="18288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5BDE06A-490D-0E35-0E8A-9C18D72EB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640009" y="943930"/>
            <a:ext cx="1397000" cy="1325563"/>
          </a:xfrm>
          <a:prstGeom prst="rect">
            <a:avLst/>
          </a:prstGeom>
        </p:spPr>
      </p:pic>
      <p:pic>
        <p:nvPicPr>
          <p:cNvPr id="13" name="Picture 2" descr="Kevin O'Leary's Net Worth in 2023 - Parade: Entertainment, Recipes, Health,  Life, Holidays">
            <a:extLst>
              <a:ext uri="{FF2B5EF4-FFF2-40B4-BE49-F238E27FC236}">
                <a16:creationId xmlns:a16="http://schemas.microsoft.com/office/drawing/2014/main" xmlns="" id="{0622FDB4-30D7-1524-EB48-5E65F35BA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2351088"/>
            <a:ext cx="152283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Barbara Corcoran">
            <a:extLst>
              <a:ext uri="{FF2B5EF4-FFF2-40B4-BE49-F238E27FC236}">
                <a16:creationId xmlns:a16="http://schemas.microsoft.com/office/drawing/2014/main" xmlns="" id="{F8CDF034-B2B2-7B02-6307-A1FA2A4E6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10" y="3930651"/>
            <a:ext cx="1522832" cy="13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Lori Greiner - Wikipedia">
            <a:extLst>
              <a:ext uri="{FF2B5EF4-FFF2-40B4-BE49-F238E27FC236}">
                <a16:creationId xmlns:a16="http://schemas.microsoft.com/office/drawing/2014/main" xmlns="" id="{805C79B7-E6AF-887F-303A-060376F09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5350095"/>
            <a:ext cx="1427582" cy="14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LeBron James Brought His Favorite Thom Browne Suit Back | GQ">
            <a:extLst>
              <a:ext uri="{FF2B5EF4-FFF2-40B4-BE49-F238E27FC236}">
                <a16:creationId xmlns:a16="http://schemas.microsoft.com/office/drawing/2014/main" xmlns="" id="{B309F60E-C62C-9083-1A27-785258589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12" y="3784698"/>
            <a:ext cx="1444428" cy="14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3385261-98A8-3C57-1423-9E54C00118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4873" y="5419493"/>
            <a:ext cx="1522833" cy="13042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95B97E8-C978-78AA-7987-F06ED5F010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7634873" y="2351088"/>
            <a:ext cx="841110" cy="12625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4956324-7C50-B141-F749-29A09DD3F4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7634873" y="925694"/>
            <a:ext cx="994778" cy="136203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E734762-249F-EC27-9F31-E7DD9887F306}"/>
              </a:ext>
            </a:extLst>
          </p:cNvPr>
          <p:cNvCxnSpPr>
            <a:cxnSpLocks/>
            <a:stCxn id="19" idx="3"/>
            <a:endCxn id="15" idx="1"/>
          </p:cNvCxnSpPr>
          <p:nvPr/>
        </p:nvCxnSpPr>
        <p:spPr>
          <a:xfrm>
            <a:off x="8629651" y="1606712"/>
            <a:ext cx="2010358" cy="4464902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8A389063-4FB1-F783-FEF8-55300D031C18}"/>
              </a:ext>
            </a:extLst>
          </p:cNvPr>
          <p:cNvCxnSpPr>
            <a:cxnSpLocks/>
            <a:stCxn id="18" idx="3"/>
            <a:endCxn id="14" idx="1"/>
          </p:cNvCxnSpPr>
          <p:nvPr/>
        </p:nvCxnSpPr>
        <p:spPr>
          <a:xfrm>
            <a:off x="8475983" y="2982377"/>
            <a:ext cx="2164027" cy="1600394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E08D1F3-325E-5FCD-BFAB-8F83F80702DA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8982240" y="1606712"/>
            <a:ext cx="1657769" cy="2873538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F1C75BF-DC13-94EC-42D0-48E0B5965EE1}"/>
              </a:ext>
            </a:extLst>
          </p:cNvPr>
          <p:cNvCxnSpPr>
            <a:cxnSpLocks/>
            <a:stCxn id="17" idx="3"/>
            <a:endCxn id="13" idx="1"/>
          </p:cNvCxnSpPr>
          <p:nvPr/>
        </p:nvCxnSpPr>
        <p:spPr>
          <a:xfrm flipV="1">
            <a:off x="9157706" y="3074988"/>
            <a:ext cx="1482303" cy="2996625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38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636974-EE77-2041-BDA0-FFE9A9FDE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Stable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6311E7-EEEB-8B41-7061-41F38649A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48738" cy="4075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Stable Matching: Find an </a:t>
            </a:r>
            <a:r>
              <a:rPr lang="en-US" dirty="0">
                <a:solidFill>
                  <a:srgbClr val="00B050"/>
                </a:solidFill>
              </a:rPr>
              <a:t>assignment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no blocking pair </a:t>
            </a:r>
            <a:r>
              <a:rPr lang="en-US" dirty="0">
                <a:solidFill>
                  <a:srgbClr val="FFC000"/>
                </a:solidFill>
              </a:rPr>
              <a:t>(GOOD!!!)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Formalize in TCS terms:</a:t>
            </a:r>
          </a:p>
          <a:p>
            <a:pPr lvl="1"/>
            <a:r>
              <a:rPr lang="en-US" dirty="0"/>
              <a:t>Given a complete bipartite graph, and preference list</a:t>
            </a:r>
          </a:p>
          <a:p>
            <a:pPr lvl="1"/>
            <a:r>
              <a:rPr lang="en-US" dirty="0"/>
              <a:t>Return a perfect matching with no blocking pairs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4802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2DD8F9-10D6-1B41-E12D-EF29CADAE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6AA5F9-5650-98B9-4DC7-99B64891D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20088" cy="3603625"/>
          </a:xfrm>
        </p:spPr>
        <p:txBody>
          <a:bodyPr/>
          <a:lstStyle/>
          <a:p>
            <a:r>
              <a:rPr lang="en-US" dirty="0"/>
              <a:t>Does there always exist a </a:t>
            </a:r>
            <a:r>
              <a:rPr lang="en-US" dirty="0">
                <a:solidFill>
                  <a:schemeClr val="accent1"/>
                </a:solidFill>
              </a:rPr>
              <a:t>stable matching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If it does exist, is there an </a:t>
            </a:r>
            <a:r>
              <a:rPr lang="en-US" dirty="0">
                <a:solidFill>
                  <a:srgbClr val="00B050"/>
                </a:solidFill>
              </a:rPr>
              <a:t>efficient</a:t>
            </a:r>
            <a:r>
              <a:rPr lang="en-US" dirty="0"/>
              <a:t> way to find it?</a:t>
            </a:r>
          </a:p>
          <a:p>
            <a:endParaRPr lang="en-US" dirty="0"/>
          </a:p>
          <a:p>
            <a:r>
              <a:rPr lang="en-US" dirty="0"/>
              <a:t>Are there more than one solution, is there a way of measuring </a:t>
            </a:r>
            <a:r>
              <a:rPr lang="en-US" dirty="0">
                <a:solidFill>
                  <a:srgbClr val="7030A0"/>
                </a:solidFill>
              </a:rPr>
              <a:t>quality of the solution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832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1920A1-F331-1760-9973-716B9F4D1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Gale-Shapley (Differed Accept Algorithm) [DA]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3FB553-4989-54AE-27EF-14A2966F3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Initially we start with an </a:t>
            </a:r>
            <a:r>
              <a:rPr lang="en-US" dirty="0">
                <a:solidFill>
                  <a:srgbClr val="7030A0"/>
                </a:solidFill>
              </a:rPr>
              <a:t>empty</a:t>
            </a:r>
            <a:r>
              <a:rPr lang="en-US" dirty="0"/>
              <a:t> matching</a:t>
            </a:r>
          </a:p>
          <a:p>
            <a:r>
              <a:rPr lang="en-US" dirty="0"/>
              <a:t>While (there exists an </a:t>
            </a:r>
            <a:r>
              <a:rPr lang="en-US" dirty="0">
                <a:solidFill>
                  <a:schemeClr val="accent1"/>
                </a:solidFill>
              </a:rPr>
              <a:t>unmatched innovator</a:t>
            </a:r>
            <a:r>
              <a:rPr lang="en-US" dirty="0"/>
              <a:t>)</a:t>
            </a:r>
          </a:p>
          <a:p>
            <a:pPr lvl="1"/>
            <a:r>
              <a:rPr lang="en-US" sz="2800" dirty="0"/>
              <a:t>Unmatched innovator </a:t>
            </a:r>
            <a:r>
              <a:rPr lang="en-US" sz="2800" dirty="0">
                <a:solidFill>
                  <a:schemeClr val="accent1"/>
                </a:solidFill>
              </a:rPr>
              <a:t>(Alice)</a:t>
            </a:r>
            <a:r>
              <a:rPr lang="en-US" sz="2800" dirty="0"/>
              <a:t>  proposes to highest ranked investor on list </a:t>
            </a:r>
            <a:r>
              <a:rPr lang="en-US" sz="2800" dirty="0">
                <a:solidFill>
                  <a:schemeClr val="accent2"/>
                </a:solidFill>
              </a:rPr>
              <a:t>(Bob)</a:t>
            </a:r>
            <a:r>
              <a:rPr lang="en-US" sz="2800" dirty="0"/>
              <a:t> who hasn’t rejected them</a:t>
            </a:r>
          </a:p>
          <a:p>
            <a:pPr lvl="2"/>
            <a:r>
              <a:rPr lang="en-US" sz="2600" dirty="0"/>
              <a:t>Case 1: </a:t>
            </a:r>
            <a:r>
              <a:rPr lang="en-US" sz="2600" dirty="0">
                <a:solidFill>
                  <a:schemeClr val="accent2"/>
                </a:solidFill>
              </a:rPr>
              <a:t>Bob</a:t>
            </a:r>
            <a:r>
              <a:rPr lang="en-US" sz="2600" dirty="0"/>
              <a:t> is currently unmatched and now tentatively accepts </a:t>
            </a:r>
            <a:r>
              <a:rPr lang="en-US" sz="2600" dirty="0">
                <a:solidFill>
                  <a:schemeClr val="accent1"/>
                </a:solidFill>
              </a:rPr>
              <a:t>Alice</a:t>
            </a:r>
          </a:p>
          <a:p>
            <a:pPr lvl="2"/>
            <a:r>
              <a:rPr lang="en-US" sz="2600" dirty="0"/>
              <a:t>Case 2: </a:t>
            </a:r>
            <a:r>
              <a:rPr lang="en-US" sz="2600" dirty="0">
                <a:solidFill>
                  <a:schemeClr val="accent2"/>
                </a:solidFill>
              </a:rPr>
              <a:t>Bob</a:t>
            </a:r>
            <a:r>
              <a:rPr lang="en-US" sz="2600" dirty="0"/>
              <a:t> is currently matched to </a:t>
            </a:r>
            <a:r>
              <a:rPr lang="en-US" sz="2600" dirty="0">
                <a:solidFill>
                  <a:srgbClr val="C00000"/>
                </a:solidFill>
              </a:rPr>
              <a:t>Carol</a:t>
            </a:r>
            <a:r>
              <a:rPr lang="en-US" sz="2600" dirty="0"/>
              <a:t>, but prefers </a:t>
            </a:r>
            <a:r>
              <a:rPr lang="en-US" sz="2600" dirty="0">
                <a:solidFill>
                  <a:schemeClr val="accent1"/>
                </a:solidFill>
              </a:rPr>
              <a:t>Alice</a:t>
            </a:r>
            <a:r>
              <a:rPr lang="en-US" sz="2600" dirty="0"/>
              <a:t> to </a:t>
            </a:r>
            <a:r>
              <a:rPr lang="en-US" sz="2600" dirty="0">
                <a:solidFill>
                  <a:srgbClr val="C00000"/>
                </a:solidFill>
              </a:rPr>
              <a:t>Carol </a:t>
            </a:r>
            <a:r>
              <a:rPr lang="en-US" sz="2600" dirty="0"/>
              <a:t>(</a:t>
            </a:r>
            <a:r>
              <a:rPr lang="en-US" sz="2600" dirty="0">
                <a:solidFill>
                  <a:schemeClr val="accent1"/>
                </a:solidFill>
              </a:rPr>
              <a:t>Alice</a:t>
            </a:r>
            <a:r>
              <a:rPr lang="en-US" sz="2600" dirty="0"/>
              <a:t> is now matched to </a:t>
            </a:r>
            <a:r>
              <a:rPr lang="en-US" sz="2600" dirty="0">
                <a:solidFill>
                  <a:schemeClr val="accent2"/>
                </a:solidFill>
              </a:rPr>
              <a:t>Bob</a:t>
            </a:r>
            <a:r>
              <a:rPr lang="en-US" sz="2600" dirty="0"/>
              <a:t>, and </a:t>
            </a:r>
            <a:r>
              <a:rPr lang="en-US" sz="2600" dirty="0">
                <a:solidFill>
                  <a:srgbClr val="C00000"/>
                </a:solidFill>
              </a:rPr>
              <a:t>Carol </a:t>
            </a:r>
            <a:r>
              <a:rPr lang="en-US" sz="2600" dirty="0"/>
              <a:t>is unmatched)</a:t>
            </a:r>
          </a:p>
          <a:p>
            <a:pPr lvl="2"/>
            <a:r>
              <a:rPr lang="en-US" sz="2600" dirty="0"/>
              <a:t>Case 3: </a:t>
            </a:r>
            <a:r>
              <a:rPr lang="en-US" sz="2600" dirty="0">
                <a:solidFill>
                  <a:schemeClr val="accent2"/>
                </a:solidFill>
              </a:rPr>
              <a:t>Bob</a:t>
            </a:r>
            <a:r>
              <a:rPr lang="en-US" sz="2600" dirty="0"/>
              <a:t> is currently matched to </a:t>
            </a:r>
            <a:r>
              <a:rPr lang="en-US" sz="2600" dirty="0">
                <a:solidFill>
                  <a:srgbClr val="C00000"/>
                </a:solidFill>
              </a:rPr>
              <a:t>Carol</a:t>
            </a:r>
            <a:r>
              <a:rPr lang="en-US" sz="2600" dirty="0"/>
              <a:t>, but prefers </a:t>
            </a:r>
            <a:r>
              <a:rPr lang="en-US" sz="2600" dirty="0">
                <a:solidFill>
                  <a:srgbClr val="C00000"/>
                </a:solidFill>
              </a:rPr>
              <a:t>Carol</a:t>
            </a:r>
            <a:r>
              <a:rPr lang="en-US" sz="2600" dirty="0"/>
              <a:t> to </a:t>
            </a:r>
            <a:r>
              <a:rPr lang="en-US" sz="2600" dirty="0">
                <a:solidFill>
                  <a:schemeClr val="accent1"/>
                </a:solidFill>
              </a:rPr>
              <a:t>Alice</a:t>
            </a:r>
            <a:r>
              <a:rPr lang="en-US" sz="2600" dirty="0"/>
              <a:t> (</a:t>
            </a:r>
            <a:r>
              <a:rPr lang="en-US" sz="2600" dirty="0">
                <a:solidFill>
                  <a:schemeClr val="accent1"/>
                </a:solidFill>
              </a:rPr>
              <a:t>Alice </a:t>
            </a:r>
            <a:r>
              <a:rPr lang="en-US" sz="2600" dirty="0"/>
              <a:t>remains unmatched)</a:t>
            </a:r>
          </a:p>
        </p:txBody>
      </p:sp>
    </p:spTree>
    <p:extLst>
      <p:ext uri="{BB962C8B-B14F-4D97-AF65-F5344CB8AC3E}">
        <p14:creationId xmlns:p14="http://schemas.microsoft.com/office/powerpoint/2010/main" val="114446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179EAC-B1AC-9999-06CC-32073F7C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Example of DA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D8F9D0D-E78B-A2E4-453F-0D7DC8DB8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640009" y="957261"/>
            <a:ext cx="1397000" cy="1325563"/>
          </a:xfrm>
          <a:prstGeom prst="rect">
            <a:avLst/>
          </a:prstGeom>
        </p:spPr>
      </p:pic>
      <p:pic>
        <p:nvPicPr>
          <p:cNvPr id="31" name="Picture 2" descr="Kevin O'Leary's Net Worth in 2023 - Parade: Entertainment, Recipes, Health,  Life, Holidays">
            <a:extLst>
              <a:ext uri="{FF2B5EF4-FFF2-40B4-BE49-F238E27FC236}">
                <a16:creationId xmlns:a16="http://schemas.microsoft.com/office/drawing/2014/main" xmlns="" id="{FF38AB66-929C-247A-B06A-73303AC1E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2351088"/>
            <a:ext cx="152283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Barbara Corcoran">
            <a:extLst>
              <a:ext uri="{FF2B5EF4-FFF2-40B4-BE49-F238E27FC236}">
                <a16:creationId xmlns:a16="http://schemas.microsoft.com/office/drawing/2014/main" xmlns="" id="{AE9FDD84-D9C3-CC61-4AC1-3A115BFF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168" y="3798888"/>
            <a:ext cx="1522832" cy="13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Lori Greiner - Wikipedia">
            <a:extLst>
              <a:ext uri="{FF2B5EF4-FFF2-40B4-BE49-F238E27FC236}">
                <a16:creationId xmlns:a16="http://schemas.microsoft.com/office/drawing/2014/main" xmlns="" id="{7C62FED8-671F-507A-2724-AA25FD94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5350095"/>
            <a:ext cx="1427582" cy="14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LeBron James Brought His Favorite Thom Browne Suit Back | GQ">
            <a:extLst>
              <a:ext uri="{FF2B5EF4-FFF2-40B4-BE49-F238E27FC236}">
                <a16:creationId xmlns:a16="http://schemas.microsoft.com/office/drawing/2014/main" xmlns="" id="{9F401310-9446-951A-EC6D-EC6BFFC0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12" y="3750080"/>
            <a:ext cx="1444428" cy="14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9FA807D-A130-1DD7-5174-7BAA7E17B9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4873" y="5419493"/>
            <a:ext cx="1522833" cy="13042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6BCEDBF-4565-539A-490D-56B03D03A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7634873" y="2439559"/>
            <a:ext cx="841110" cy="126257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BF761A5-6C34-3C7B-37E2-C10FDE70AF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7634873" y="925694"/>
            <a:ext cx="994778" cy="1362036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184CB721-F1DC-92F5-B8E5-2C39667108DC}"/>
              </a:ext>
            </a:extLst>
          </p:cNvPr>
          <p:cNvCxnSpPr>
            <a:cxnSpLocks/>
          </p:cNvCxnSpPr>
          <p:nvPr/>
        </p:nvCxnSpPr>
        <p:spPr>
          <a:xfrm>
            <a:off x="8658810" y="1540406"/>
            <a:ext cx="2010358" cy="13331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53A5B201-A209-2DFE-19A0-E7FD8BD8AB0A}"/>
              </a:ext>
            </a:extLst>
          </p:cNvPr>
          <p:cNvCxnSpPr>
            <a:cxnSpLocks/>
          </p:cNvCxnSpPr>
          <p:nvPr/>
        </p:nvCxnSpPr>
        <p:spPr>
          <a:xfrm flipV="1">
            <a:off x="8505142" y="1605364"/>
            <a:ext cx="2164026" cy="1450805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B8D61E49-5A07-2693-8957-413188698DE9}"/>
              </a:ext>
            </a:extLst>
          </p:cNvPr>
          <p:cNvCxnSpPr>
            <a:cxnSpLocks/>
          </p:cNvCxnSpPr>
          <p:nvPr/>
        </p:nvCxnSpPr>
        <p:spPr>
          <a:xfrm flipV="1">
            <a:off x="8982240" y="1687087"/>
            <a:ext cx="1657769" cy="2873538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15AEBC36-2CD9-E6C1-8DD2-D5217A497A55}"/>
              </a:ext>
            </a:extLst>
          </p:cNvPr>
          <p:cNvCxnSpPr>
            <a:cxnSpLocks/>
          </p:cNvCxnSpPr>
          <p:nvPr/>
        </p:nvCxnSpPr>
        <p:spPr>
          <a:xfrm>
            <a:off x="9148896" y="6071612"/>
            <a:ext cx="1482303" cy="1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xmlns="" id="{C4267BB0-B76F-4D47-3ABF-06E8BC037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147676"/>
              </p:ext>
            </p:extLst>
          </p:nvPr>
        </p:nvGraphicFramePr>
        <p:xfrm>
          <a:off x="247650" y="1690688"/>
          <a:ext cx="584835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xmlns="" id="{17CAEF00-BC07-CCC0-4027-AF0C2C864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637358"/>
              </p:ext>
            </p:extLst>
          </p:nvPr>
        </p:nvGraphicFramePr>
        <p:xfrm>
          <a:off x="247650" y="3930651"/>
          <a:ext cx="5848350" cy="18288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7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D38172C-5D0A-12A7-A03E-8CD023F50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0459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How to </a:t>
            </a:r>
            <a:r>
              <a:rPr lang="en-US" dirty="0">
                <a:solidFill>
                  <a:schemeClr val="accent2"/>
                </a:solidFill>
              </a:rPr>
              <a:t>win</a:t>
            </a:r>
            <a:r>
              <a:rPr lang="en-US" dirty="0"/>
              <a:t> the </a:t>
            </a:r>
            <a:r>
              <a:rPr lang="en-US" dirty="0">
                <a:solidFill>
                  <a:srgbClr val="FFC000"/>
                </a:solidFill>
              </a:rPr>
              <a:t>Nobel Prize</a:t>
            </a:r>
            <a:r>
              <a:rPr lang="en-US" dirty="0"/>
              <a:t> 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Less</a:t>
            </a:r>
            <a:r>
              <a:rPr lang="en-US" dirty="0"/>
              <a:t> than 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Hour</a:t>
            </a:r>
          </a:p>
        </p:txBody>
      </p:sp>
    </p:spTree>
    <p:extLst>
      <p:ext uri="{BB962C8B-B14F-4D97-AF65-F5344CB8AC3E}">
        <p14:creationId xmlns:p14="http://schemas.microsoft.com/office/powerpoint/2010/main" val="218124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179EAC-B1AC-9999-06CC-32073F7C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Example of DA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D8F9D0D-E78B-A2E4-453F-0D7DC8DB8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640009" y="957261"/>
            <a:ext cx="1397000" cy="1325563"/>
          </a:xfrm>
          <a:prstGeom prst="rect">
            <a:avLst/>
          </a:prstGeom>
        </p:spPr>
      </p:pic>
      <p:pic>
        <p:nvPicPr>
          <p:cNvPr id="31" name="Picture 2" descr="Kevin O'Leary's Net Worth in 2023 - Parade: Entertainment, Recipes, Health,  Life, Holidays">
            <a:extLst>
              <a:ext uri="{FF2B5EF4-FFF2-40B4-BE49-F238E27FC236}">
                <a16:creationId xmlns:a16="http://schemas.microsoft.com/office/drawing/2014/main" xmlns="" id="{FF38AB66-929C-247A-B06A-73303AC1E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2351088"/>
            <a:ext cx="152283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Barbara Corcoran">
            <a:extLst>
              <a:ext uri="{FF2B5EF4-FFF2-40B4-BE49-F238E27FC236}">
                <a16:creationId xmlns:a16="http://schemas.microsoft.com/office/drawing/2014/main" xmlns="" id="{AE9FDD84-D9C3-CC61-4AC1-3A115BFF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168" y="3798888"/>
            <a:ext cx="1522832" cy="13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Lori Greiner - Wikipedia">
            <a:extLst>
              <a:ext uri="{FF2B5EF4-FFF2-40B4-BE49-F238E27FC236}">
                <a16:creationId xmlns:a16="http://schemas.microsoft.com/office/drawing/2014/main" xmlns="" id="{7C62FED8-671F-507A-2724-AA25FD94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5350095"/>
            <a:ext cx="1427582" cy="14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LeBron James Brought His Favorite Thom Browne Suit Back | GQ">
            <a:extLst>
              <a:ext uri="{FF2B5EF4-FFF2-40B4-BE49-F238E27FC236}">
                <a16:creationId xmlns:a16="http://schemas.microsoft.com/office/drawing/2014/main" xmlns="" id="{9F401310-9446-951A-EC6D-EC6BFFC0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12" y="3750080"/>
            <a:ext cx="1444428" cy="14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9FA807D-A130-1DD7-5174-7BAA7E17B9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4873" y="5419493"/>
            <a:ext cx="1522833" cy="13042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6BCEDBF-4565-539A-490D-56B03D03A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7634873" y="2439559"/>
            <a:ext cx="841110" cy="126257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BF761A5-6C34-3C7B-37E2-C10FDE70AF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7634873" y="925694"/>
            <a:ext cx="994778" cy="1362036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B8D61E49-5A07-2693-8957-413188698DE9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8982240" y="1620043"/>
            <a:ext cx="1657769" cy="2873538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15AEBC36-2CD9-E6C1-8DD2-D5217A497A55}"/>
              </a:ext>
            </a:extLst>
          </p:cNvPr>
          <p:cNvCxnSpPr>
            <a:cxnSpLocks/>
            <a:stCxn id="35" idx="3"/>
            <a:endCxn id="33" idx="1"/>
          </p:cNvCxnSpPr>
          <p:nvPr/>
        </p:nvCxnSpPr>
        <p:spPr>
          <a:xfrm>
            <a:off x="9157706" y="6071613"/>
            <a:ext cx="1482303" cy="1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xmlns="" id="{C4267BB0-B76F-4D47-3ABF-06E8BC037C36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1690688"/>
          <a:ext cx="584835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xmlns="" id="{17CAEF00-BC07-CCC0-4027-AF0C2C864BE0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3930651"/>
          <a:ext cx="5848350" cy="18288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9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179EAC-B1AC-9999-06CC-32073F7C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Example of DA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D8F9D0D-E78B-A2E4-453F-0D7DC8DB8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640009" y="957261"/>
            <a:ext cx="1397000" cy="1325563"/>
          </a:xfrm>
          <a:prstGeom prst="rect">
            <a:avLst/>
          </a:prstGeom>
        </p:spPr>
      </p:pic>
      <p:pic>
        <p:nvPicPr>
          <p:cNvPr id="31" name="Picture 2" descr="Kevin O'Leary's Net Worth in 2023 - Parade: Entertainment, Recipes, Health,  Life, Holidays">
            <a:extLst>
              <a:ext uri="{FF2B5EF4-FFF2-40B4-BE49-F238E27FC236}">
                <a16:creationId xmlns:a16="http://schemas.microsoft.com/office/drawing/2014/main" xmlns="" id="{FF38AB66-929C-247A-B06A-73303AC1E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2351088"/>
            <a:ext cx="152283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Barbara Corcoran">
            <a:extLst>
              <a:ext uri="{FF2B5EF4-FFF2-40B4-BE49-F238E27FC236}">
                <a16:creationId xmlns:a16="http://schemas.microsoft.com/office/drawing/2014/main" xmlns="" id="{AE9FDD84-D9C3-CC61-4AC1-3A115BFF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168" y="3798888"/>
            <a:ext cx="1522832" cy="13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Lori Greiner - Wikipedia">
            <a:extLst>
              <a:ext uri="{FF2B5EF4-FFF2-40B4-BE49-F238E27FC236}">
                <a16:creationId xmlns:a16="http://schemas.microsoft.com/office/drawing/2014/main" xmlns="" id="{7C62FED8-671F-507A-2724-AA25FD94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5350095"/>
            <a:ext cx="1427582" cy="14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LeBron James Brought His Favorite Thom Browne Suit Back | GQ">
            <a:extLst>
              <a:ext uri="{FF2B5EF4-FFF2-40B4-BE49-F238E27FC236}">
                <a16:creationId xmlns:a16="http://schemas.microsoft.com/office/drawing/2014/main" xmlns="" id="{9F401310-9446-951A-EC6D-EC6BFFC0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12" y="3750080"/>
            <a:ext cx="1444428" cy="14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9FA807D-A130-1DD7-5174-7BAA7E17B9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4873" y="5419493"/>
            <a:ext cx="1522833" cy="13042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6BCEDBF-4565-539A-490D-56B03D03A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7634873" y="2439559"/>
            <a:ext cx="841110" cy="126257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BF761A5-6C34-3C7B-37E2-C10FDE70AF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7634873" y="925694"/>
            <a:ext cx="994778" cy="1362036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184CB721-F1DC-92F5-B8E5-2C39667108DC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8629651" y="1606712"/>
            <a:ext cx="2039517" cy="1464136"/>
          </a:xfrm>
          <a:prstGeom prst="line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53A5B201-A209-2DFE-19A0-E7FD8BD8AB0A}"/>
              </a:ext>
            </a:extLst>
          </p:cNvPr>
          <p:cNvCxnSpPr>
            <a:cxnSpLocks/>
            <a:stCxn id="36" idx="3"/>
            <a:endCxn id="31" idx="1"/>
          </p:cNvCxnSpPr>
          <p:nvPr/>
        </p:nvCxnSpPr>
        <p:spPr>
          <a:xfrm>
            <a:off x="8475983" y="3070848"/>
            <a:ext cx="2164026" cy="4140"/>
          </a:xfrm>
          <a:prstGeom prst="line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B8D61E49-5A07-2693-8957-413188698DE9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8982240" y="1620043"/>
            <a:ext cx="1657769" cy="2873538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15AEBC36-2CD9-E6C1-8DD2-D5217A497A55}"/>
              </a:ext>
            </a:extLst>
          </p:cNvPr>
          <p:cNvCxnSpPr>
            <a:cxnSpLocks/>
            <a:stCxn id="35" idx="3"/>
            <a:endCxn id="33" idx="1"/>
          </p:cNvCxnSpPr>
          <p:nvPr/>
        </p:nvCxnSpPr>
        <p:spPr>
          <a:xfrm>
            <a:off x="9157706" y="6071613"/>
            <a:ext cx="1482303" cy="1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xmlns="" id="{C4267BB0-B76F-4D47-3ABF-06E8BC037C36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1690688"/>
          <a:ext cx="584835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xmlns="" id="{17CAEF00-BC07-CCC0-4027-AF0C2C864BE0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3930651"/>
          <a:ext cx="5848350" cy="18288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5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179EAC-B1AC-9999-06CC-32073F7C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Example of DA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D8F9D0D-E78B-A2E4-453F-0D7DC8DB8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640009" y="957261"/>
            <a:ext cx="1397000" cy="1325563"/>
          </a:xfrm>
          <a:prstGeom prst="rect">
            <a:avLst/>
          </a:prstGeom>
        </p:spPr>
      </p:pic>
      <p:pic>
        <p:nvPicPr>
          <p:cNvPr id="31" name="Picture 2" descr="Kevin O'Leary's Net Worth in 2023 - Parade: Entertainment, Recipes, Health,  Life, Holidays">
            <a:extLst>
              <a:ext uri="{FF2B5EF4-FFF2-40B4-BE49-F238E27FC236}">
                <a16:creationId xmlns:a16="http://schemas.microsoft.com/office/drawing/2014/main" xmlns="" id="{FF38AB66-929C-247A-B06A-73303AC1E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2351088"/>
            <a:ext cx="152283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Barbara Corcoran">
            <a:extLst>
              <a:ext uri="{FF2B5EF4-FFF2-40B4-BE49-F238E27FC236}">
                <a16:creationId xmlns:a16="http://schemas.microsoft.com/office/drawing/2014/main" xmlns="" id="{AE9FDD84-D9C3-CC61-4AC1-3A115BFF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168" y="3798888"/>
            <a:ext cx="1522832" cy="13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Lori Greiner - Wikipedia">
            <a:extLst>
              <a:ext uri="{FF2B5EF4-FFF2-40B4-BE49-F238E27FC236}">
                <a16:creationId xmlns:a16="http://schemas.microsoft.com/office/drawing/2014/main" xmlns="" id="{7C62FED8-671F-507A-2724-AA25FD94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5350095"/>
            <a:ext cx="1427582" cy="14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LeBron James Brought His Favorite Thom Browne Suit Back | GQ">
            <a:extLst>
              <a:ext uri="{FF2B5EF4-FFF2-40B4-BE49-F238E27FC236}">
                <a16:creationId xmlns:a16="http://schemas.microsoft.com/office/drawing/2014/main" xmlns="" id="{9F401310-9446-951A-EC6D-EC6BFFC0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12" y="3750080"/>
            <a:ext cx="1444428" cy="14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9FA807D-A130-1DD7-5174-7BAA7E17B9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4873" y="5419493"/>
            <a:ext cx="1522833" cy="13042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6BCEDBF-4565-539A-490D-56B03D03A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7634873" y="2439559"/>
            <a:ext cx="841110" cy="126257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BF761A5-6C34-3C7B-37E2-C10FDE70AF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7634873" y="925694"/>
            <a:ext cx="994778" cy="136203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53A5B201-A209-2DFE-19A0-E7FD8BD8AB0A}"/>
              </a:ext>
            </a:extLst>
          </p:cNvPr>
          <p:cNvCxnSpPr>
            <a:cxnSpLocks/>
            <a:stCxn id="36" idx="3"/>
            <a:endCxn id="31" idx="1"/>
          </p:cNvCxnSpPr>
          <p:nvPr/>
        </p:nvCxnSpPr>
        <p:spPr>
          <a:xfrm>
            <a:off x="8475983" y="3070848"/>
            <a:ext cx="2164026" cy="4140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B8D61E49-5A07-2693-8957-413188698DE9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8982240" y="1620043"/>
            <a:ext cx="1657769" cy="2873538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15AEBC36-2CD9-E6C1-8DD2-D5217A497A55}"/>
              </a:ext>
            </a:extLst>
          </p:cNvPr>
          <p:cNvCxnSpPr>
            <a:cxnSpLocks/>
            <a:stCxn id="35" idx="3"/>
            <a:endCxn id="33" idx="1"/>
          </p:cNvCxnSpPr>
          <p:nvPr/>
        </p:nvCxnSpPr>
        <p:spPr>
          <a:xfrm>
            <a:off x="9157706" y="6071613"/>
            <a:ext cx="1482303" cy="1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xmlns="" id="{C4267BB0-B76F-4D47-3ABF-06E8BC037C36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1690688"/>
          <a:ext cx="584835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xmlns="" id="{17CAEF00-BC07-CCC0-4027-AF0C2C864BE0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3930651"/>
          <a:ext cx="5848350" cy="18288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03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179EAC-B1AC-9999-06CC-32073F7C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Example of DA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D8F9D0D-E78B-A2E4-453F-0D7DC8DB8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640009" y="957261"/>
            <a:ext cx="1397000" cy="1325563"/>
          </a:xfrm>
          <a:prstGeom prst="rect">
            <a:avLst/>
          </a:prstGeom>
        </p:spPr>
      </p:pic>
      <p:pic>
        <p:nvPicPr>
          <p:cNvPr id="31" name="Picture 2" descr="Kevin O'Leary's Net Worth in 2023 - Parade: Entertainment, Recipes, Health,  Life, Holidays">
            <a:extLst>
              <a:ext uri="{FF2B5EF4-FFF2-40B4-BE49-F238E27FC236}">
                <a16:creationId xmlns:a16="http://schemas.microsoft.com/office/drawing/2014/main" xmlns="" id="{FF38AB66-929C-247A-B06A-73303AC1E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2351088"/>
            <a:ext cx="152283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Barbara Corcoran">
            <a:extLst>
              <a:ext uri="{FF2B5EF4-FFF2-40B4-BE49-F238E27FC236}">
                <a16:creationId xmlns:a16="http://schemas.microsoft.com/office/drawing/2014/main" xmlns="" id="{AE9FDD84-D9C3-CC61-4AC1-3A115BFF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168" y="3798888"/>
            <a:ext cx="1522832" cy="13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Lori Greiner - Wikipedia">
            <a:extLst>
              <a:ext uri="{FF2B5EF4-FFF2-40B4-BE49-F238E27FC236}">
                <a16:creationId xmlns:a16="http://schemas.microsoft.com/office/drawing/2014/main" xmlns="" id="{7C62FED8-671F-507A-2724-AA25FD94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5350095"/>
            <a:ext cx="1427582" cy="14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LeBron James Brought His Favorite Thom Browne Suit Back | GQ">
            <a:extLst>
              <a:ext uri="{FF2B5EF4-FFF2-40B4-BE49-F238E27FC236}">
                <a16:creationId xmlns:a16="http://schemas.microsoft.com/office/drawing/2014/main" xmlns="" id="{9F401310-9446-951A-EC6D-EC6BFFC0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12" y="3750080"/>
            <a:ext cx="1444428" cy="14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9FA807D-A130-1DD7-5174-7BAA7E17B9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4873" y="5419493"/>
            <a:ext cx="1522833" cy="13042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6BCEDBF-4565-539A-490D-56B03D03A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7634873" y="2439559"/>
            <a:ext cx="841110" cy="126257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BF761A5-6C34-3C7B-37E2-C10FDE70AF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7634873" y="925694"/>
            <a:ext cx="994778" cy="136203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53A5B201-A209-2DFE-19A0-E7FD8BD8AB0A}"/>
              </a:ext>
            </a:extLst>
          </p:cNvPr>
          <p:cNvCxnSpPr>
            <a:cxnSpLocks/>
            <a:stCxn id="36" idx="3"/>
            <a:endCxn id="31" idx="1"/>
          </p:cNvCxnSpPr>
          <p:nvPr/>
        </p:nvCxnSpPr>
        <p:spPr>
          <a:xfrm>
            <a:off x="8475983" y="3070848"/>
            <a:ext cx="2164026" cy="4140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B8D61E49-5A07-2693-8957-413188698DE9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8982240" y="1620043"/>
            <a:ext cx="1657769" cy="2873538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15AEBC36-2CD9-E6C1-8DD2-D5217A497A55}"/>
              </a:ext>
            </a:extLst>
          </p:cNvPr>
          <p:cNvCxnSpPr>
            <a:cxnSpLocks/>
            <a:stCxn id="35" idx="3"/>
            <a:endCxn id="33" idx="1"/>
          </p:cNvCxnSpPr>
          <p:nvPr/>
        </p:nvCxnSpPr>
        <p:spPr>
          <a:xfrm>
            <a:off x="9157706" y="6071613"/>
            <a:ext cx="1482303" cy="1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xmlns="" id="{C4267BB0-B76F-4D47-3ABF-06E8BC037C36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1690688"/>
          <a:ext cx="584835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xmlns="" id="{17CAEF00-BC07-CCC0-4027-AF0C2C864BE0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3930651"/>
          <a:ext cx="5848350" cy="18288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61EFF4D-6066-FCA8-7555-3189AE4BD88A}"/>
              </a:ext>
            </a:extLst>
          </p:cNvPr>
          <p:cNvCxnSpPr>
            <a:cxnSpLocks/>
            <a:stCxn id="37" idx="3"/>
            <a:endCxn id="33" idx="1"/>
          </p:cNvCxnSpPr>
          <p:nvPr/>
        </p:nvCxnSpPr>
        <p:spPr>
          <a:xfrm>
            <a:off x="8629651" y="1606712"/>
            <a:ext cx="2010358" cy="4464902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6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179EAC-B1AC-9999-06CC-32073F7C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Example of DA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D8F9D0D-E78B-A2E4-453F-0D7DC8DB8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640009" y="957261"/>
            <a:ext cx="1397000" cy="1325563"/>
          </a:xfrm>
          <a:prstGeom prst="rect">
            <a:avLst/>
          </a:prstGeom>
        </p:spPr>
      </p:pic>
      <p:pic>
        <p:nvPicPr>
          <p:cNvPr id="31" name="Picture 2" descr="Kevin O'Leary's Net Worth in 2023 - Parade: Entertainment, Recipes, Health,  Life, Holidays">
            <a:extLst>
              <a:ext uri="{FF2B5EF4-FFF2-40B4-BE49-F238E27FC236}">
                <a16:creationId xmlns:a16="http://schemas.microsoft.com/office/drawing/2014/main" xmlns="" id="{FF38AB66-929C-247A-B06A-73303AC1E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2351088"/>
            <a:ext cx="152283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Barbara Corcoran">
            <a:extLst>
              <a:ext uri="{FF2B5EF4-FFF2-40B4-BE49-F238E27FC236}">
                <a16:creationId xmlns:a16="http://schemas.microsoft.com/office/drawing/2014/main" xmlns="" id="{AE9FDD84-D9C3-CC61-4AC1-3A115BFF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168" y="3798888"/>
            <a:ext cx="1522832" cy="13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Lori Greiner - Wikipedia">
            <a:extLst>
              <a:ext uri="{FF2B5EF4-FFF2-40B4-BE49-F238E27FC236}">
                <a16:creationId xmlns:a16="http://schemas.microsoft.com/office/drawing/2014/main" xmlns="" id="{7C62FED8-671F-507A-2724-AA25FD94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5350095"/>
            <a:ext cx="1427582" cy="14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LeBron James Brought His Favorite Thom Browne Suit Back | GQ">
            <a:extLst>
              <a:ext uri="{FF2B5EF4-FFF2-40B4-BE49-F238E27FC236}">
                <a16:creationId xmlns:a16="http://schemas.microsoft.com/office/drawing/2014/main" xmlns="" id="{9F401310-9446-951A-EC6D-EC6BFFC0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12" y="3750080"/>
            <a:ext cx="1444428" cy="14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9FA807D-A130-1DD7-5174-7BAA7E17B9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4873" y="5419493"/>
            <a:ext cx="1522833" cy="13042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6BCEDBF-4565-539A-490D-56B03D03A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7634873" y="2439559"/>
            <a:ext cx="841110" cy="126257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BF761A5-6C34-3C7B-37E2-C10FDE70AF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7634873" y="925694"/>
            <a:ext cx="994778" cy="136203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53A5B201-A209-2DFE-19A0-E7FD8BD8AB0A}"/>
              </a:ext>
            </a:extLst>
          </p:cNvPr>
          <p:cNvCxnSpPr>
            <a:cxnSpLocks/>
            <a:stCxn id="36" idx="3"/>
            <a:endCxn id="31" idx="1"/>
          </p:cNvCxnSpPr>
          <p:nvPr/>
        </p:nvCxnSpPr>
        <p:spPr>
          <a:xfrm>
            <a:off x="8475983" y="3070848"/>
            <a:ext cx="2164026" cy="4140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B8D61E49-5A07-2693-8957-413188698DE9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8982240" y="1620043"/>
            <a:ext cx="1657769" cy="2873538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xmlns="" id="{C4267BB0-B76F-4D47-3ABF-06E8BC037C36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1690688"/>
          <a:ext cx="584835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xmlns="" id="{17CAEF00-BC07-CCC0-4027-AF0C2C864BE0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3930651"/>
          <a:ext cx="5848350" cy="18288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61EFF4D-6066-FCA8-7555-3189AE4BD88A}"/>
              </a:ext>
            </a:extLst>
          </p:cNvPr>
          <p:cNvCxnSpPr>
            <a:cxnSpLocks/>
            <a:stCxn id="37" idx="3"/>
            <a:endCxn id="33" idx="1"/>
          </p:cNvCxnSpPr>
          <p:nvPr/>
        </p:nvCxnSpPr>
        <p:spPr>
          <a:xfrm>
            <a:off x="8629651" y="1606712"/>
            <a:ext cx="2010358" cy="4464902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9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179EAC-B1AC-9999-06CC-32073F7C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Example of DA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D8F9D0D-E78B-A2E4-453F-0D7DC8DB8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640009" y="957261"/>
            <a:ext cx="1397000" cy="1325563"/>
          </a:xfrm>
          <a:prstGeom prst="rect">
            <a:avLst/>
          </a:prstGeom>
        </p:spPr>
      </p:pic>
      <p:pic>
        <p:nvPicPr>
          <p:cNvPr id="31" name="Picture 2" descr="Kevin O'Leary's Net Worth in 2023 - Parade: Entertainment, Recipes, Health,  Life, Holidays">
            <a:extLst>
              <a:ext uri="{FF2B5EF4-FFF2-40B4-BE49-F238E27FC236}">
                <a16:creationId xmlns:a16="http://schemas.microsoft.com/office/drawing/2014/main" xmlns="" id="{FF38AB66-929C-247A-B06A-73303AC1E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2351088"/>
            <a:ext cx="152283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Barbara Corcoran">
            <a:extLst>
              <a:ext uri="{FF2B5EF4-FFF2-40B4-BE49-F238E27FC236}">
                <a16:creationId xmlns:a16="http://schemas.microsoft.com/office/drawing/2014/main" xmlns="" id="{AE9FDD84-D9C3-CC61-4AC1-3A115BFF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168" y="3798888"/>
            <a:ext cx="1522832" cy="13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Lori Greiner - Wikipedia">
            <a:extLst>
              <a:ext uri="{FF2B5EF4-FFF2-40B4-BE49-F238E27FC236}">
                <a16:creationId xmlns:a16="http://schemas.microsoft.com/office/drawing/2014/main" xmlns="" id="{7C62FED8-671F-507A-2724-AA25FD94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5350095"/>
            <a:ext cx="1427582" cy="14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LeBron James Brought His Favorite Thom Browne Suit Back | GQ">
            <a:extLst>
              <a:ext uri="{FF2B5EF4-FFF2-40B4-BE49-F238E27FC236}">
                <a16:creationId xmlns:a16="http://schemas.microsoft.com/office/drawing/2014/main" xmlns="" id="{9F401310-9446-951A-EC6D-EC6BFFC0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12" y="3750080"/>
            <a:ext cx="1444428" cy="14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9FA807D-A130-1DD7-5174-7BAA7E17B9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4873" y="5419493"/>
            <a:ext cx="1522833" cy="13042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6BCEDBF-4565-539A-490D-56B03D03A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7634873" y="2439559"/>
            <a:ext cx="841110" cy="126257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BF761A5-6C34-3C7B-37E2-C10FDE70AF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7634873" y="925694"/>
            <a:ext cx="994778" cy="136203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53A5B201-A209-2DFE-19A0-E7FD8BD8AB0A}"/>
              </a:ext>
            </a:extLst>
          </p:cNvPr>
          <p:cNvCxnSpPr>
            <a:cxnSpLocks/>
            <a:stCxn id="36" idx="3"/>
            <a:endCxn id="31" idx="1"/>
          </p:cNvCxnSpPr>
          <p:nvPr/>
        </p:nvCxnSpPr>
        <p:spPr>
          <a:xfrm>
            <a:off x="8475983" y="3070848"/>
            <a:ext cx="2164026" cy="4140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B8D61E49-5A07-2693-8957-413188698DE9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8982240" y="1620043"/>
            <a:ext cx="1657769" cy="2873538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xmlns="" id="{C4267BB0-B76F-4D47-3ABF-06E8BC037C36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1690688"/>
          <a:ext cx="584835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xmlns="" id="{17CAEF00-BC07-CCC0-4027-AF0C2C864BE0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3930651"/>
          <a:ext cx="5848350" cy="18288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61EFF4D-6066-FCA8-7555-3189AE4BD88A}"/>
              </a:ext>
            </a:extLst>
          </p:cNvPr>
          <p:cNvCxnSpPr>
            <a:cxnSpLocks/>
            <a:stCxn id="37" idx="3"/>
            <a:endCxn id="33" idx="1"/>
          </p:cNvCxnSpPr>
          <p:nvPr/>
        </p:nvCxnSpPr>
        <p:spPr>
          <a:xfrm>
            <a:off x="8629651" y="1606712"/>
            <a:ext cx="2010358" cy="4464902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DD560990-96DB-1C40-AD1E-B6AB9684EECC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9157706" y="1620043"/>
            <a:ext cx="1482303" cy="4404857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9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179EAC-B1AC-9999-06CC-32073F7C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Example of DA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D8F9D0D-E78B-A2E4-453F-0D7DC8DB8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640009" y="957261"/>
            <a:ext cx="1397000" cy="1325563"/>
          </a:xfrm>
          <a:prstGeom prst="rect">
            <a:avLst/>
          </a:prstGeom>
        </p:spPr>
      </p:pic>
      <p:pic>
        <p:nvPicPr>
          <p:cNvPr id="31" name="Picture 2" descr="Kevin O'Leary's Net Worth in 2023 - Parade: Entertainment, Recipes, Health,  Life, Holidays">
            <a:extLst>
              <a:ext uri="{FF2B5EF4-FFF2-40B4-BE49-F238E27FC236}">
                <a16:creationId xmlns:a16="http://schemas.microsoft.com/office/drawing/2014/main" xmlns="" id="{FF38AB66-929C-247A-B06A-73303AC1E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2351088"/>
            <a:ext cx="152283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Barbara Corcoran">
            <a:extLst>
              <a:ext uri="{FF2B5EF4-FFF2-40B4-BE49-F238E27FC236}">
                <a16:creationId xmlns:a16="http://schemas.microsoft.com/office/drawing/2014/main" xmlns="" id="{AE9FDD84-D9C3-CC61-4AC1-3A115BFF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168" y="3798888"/>
            <a:ext cx="1522832" cy="13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Lori Greiner - Wikipedia">
            <a:extLst>
              <a:ext uri="{FF2B5EF4-FFF2-40B4-BE49-F238E27FC236}">
                <a16:creationId xmlns:a16="http://schemas.microsoft.com/office/drawing/2014/main" xmlns="" id="{7C62FED8-671F-507A-2724-AA25FD94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5350095"/>
            <a:ext cx="1427582" cy="14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LeBron James Brought His Favorite Thom Browne Suit Back | GQ">
            <a:extLst>
              <a:ext uri="{FF2B5EF4-FFF2-40B4-BE49-F238E27FC236}">
                <a16:creationId xmlns:a16="http://schemas.microsoft.com/office/drawing/2014/main" xmlns="" id="{9F401310-9446-951A-EC6D-EC6BFFC0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12" y="3750080"/>
            <a:ext cx="1444428" cy="14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9FA807D-A130-1DD7-5174-7BAA7E17B9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4873" y="5419493"/>
            <a:ext cx="1522833" cy="13042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6BCEDBF-4565-539A-490D-56B03D03A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7634873" y="2439559"/>
            <a:ext cx="841110" cy="126257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BF761A5-6C34-3C7B-37E2-C10FDE70AF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7634873" y="925694"/>
            <a:ext cx="994778" cy="136203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53A5B201-A209-2DFE-19A0-E7FD8BD8AB0A}"/>
              </a:ext>
            </a:extLst>
          </p:cNvPr>
          <p:cNvCxnSpPr>
            <a:cxnSpLocks/>
            <a:stCxn id="36" idx="3"/>
            <a:endCxn id="31" idx="1"/>
          </p:cNvCxnSpPr>
          <p:nvPr/>
        </p:nvCxnSpPr>
        <p:spPr>
          <a:xfrm>
            <a:off x="8475983" y="3070848"/>
            <a:ext cx="2164026" cy="4140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B8D61E49-5A07-2693-8957-413188698DE9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8982240" y="1620043"/>
            <a:ext cx="1657769" cy="2873538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xmlns="" id="{C4267BB0-B76F-4D47-3ABF-06E8BC037C36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1690688"/>
          <a:ext cx="584835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xmlns="" id="{17CAEF00-BC07-CCC0-4027-AF0C2C864BE0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3930651"/>
          <a:ext cx="5848350" cy="18288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61EFF4D-6066-FCA8-7555-3189AE4BD88A}"/>
              </a:ext>
            </a:extLst>
          </p:cNvPr>
          <p:cNvCxnSpPr>
            <a:cxnSpLocks/>
            <a:stCxn id="37" idx="3"/>
            <a:endCxn id="33" idx="1"/>
          </p:cNvCxnSpPr>
          <p:nvPr/>
        </p:nvCxnSpPr>
        <p:spPr>
          <a:xfrm>
            <a:off x="8629651" y="1606712"/>
            <a:ext cx="2010358" cy="4464902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9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179EAC-B1AC-9999-06CC-32073F7C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Example of DA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D8F9D0D-E78B-A2E4-453F-0D7DC8DB8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640009" y="957261"/>
            <a:ext cx="1397000" cy="1325563"/>
          </a:xfrm>
          <a:prstGeom prst="rect">
            <a:avLst/>
          </a:prstGeom>
        </p:spPr>
      </p:pic>
      <p:pic>
        <p:nvPicPr>
          <p:cNvPr id="31" name="Picture 2" descr="Kevin O'Leary's Net Worth in 2023 - Parade: Entertainment, Recipes, Health,  Life, Holidays">
            <a:extLst>
              <a:ext uri="{FF2B5EF4-FFF2-40B4-BE49-F238E27FC236}">
                <a16:creationId xmlns:a16="http://schemas.microsoft.com/office/drawing/2014/main" xmlns="" id="{FF38AB66-929C-247A-B06A-73303AC1E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2351088"/>
            <a:ext cx="152283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Barbara Corcoran">
            <a:extLst>
              <a:ext uri="{FF2B5EF4-FFF2-40B4-BE49-F238E27FC236}">
                <a16:creationId xmlns:a16="http://schemas.microsoft.com/office/drawing/2014/main" xmlns="" id="{AE9FDD84-D9C3-CC61-4AC1-3A115BFF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168" y="3798888"/>
            <a:ext cx="1522832" cy="13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Lori Greiner - Wikipedia">
            <a:extLst>
              <a:ext uri="{FF2B5EF4-FFF2-40B4-BE49-F238E27FC236}">
                <a16:creationId xmlns:a16="http://schemas.microsoft.com/office/drawing/2014/main" xmlns="" id="{7C62FED8-671F-507A-2724-AA25FD94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5350095"/>
            <a:ext cx="1427582" cy="14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LeBron James Brought His Favorite Thom Browne Suit Back | GQ">
            <a:extLst>
              <a:ext uri="{FF2B5EF4-FFF2-40B4-BE49-F238E27FC236}">
                <a16:creationId xmlns:a16="http://schemas.microsoft.com/office/drawing/2014/main" xmlns="" id="{9F401310-9446-951A-EC6D-EC6BFFC0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12" y="3750080"/>
            <a:ext cx="1444428" cy="14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9FA807D-A130-1DD7-5174-7BAA7E17B9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4873" y="5419493"/>
            <a:ext cx="1522833" cy="13042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6BCEDBF-4565-539A-490D-56B03D03A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7634873" y="2439559"/>
            <a:ext cx="841110" cy="126257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BF761A5-6C34-3C7B-37E2-C10FDE70AF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7634873" y="925694"/>
            <a:ext cx="994778" cy="136203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53A5B201-A209-2DFE-19A0-E7FD8BD8AB0A}"/>
              </a:ext>
            </a:extLst>
          </p:cNvPr>
          <p:cNvCxnSpPr>
            <a:cxnSpLocks/>
            <a:stCxn id="36" idx="3"/>
            <a:endCxn id="31" idx="1"/>
          </p:cNvCxnSpPr>
          <p:nvPr/>
        </p:nvCxnSpPr>
        <p:spPr>
          <a:xfrm>
            <a:off x="8475983" y="3070848"/>
            <a:ext cx="2164026" cy="4140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B8D61E49-5A07-2693-8957-413188698DE9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8982240" y="1620043"/>
            <a:ext cx="1657769" cy="2873538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xmlns="" id="{C4267BB0-B76F-4D47-3ABF-06E8BC037C36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1690688"/>
          <a:ext cx="584835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xmlns="" id="{17CAEF00-BC07-CCC0-4027-AF0C2C864BE0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3930651"/>
          <a:ext cx="5848350" cy="18288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61EFF4D-6066-FCA8-7555-3189AE4BD88A}"/>
              </a:ext>
            </a:extLst>
          </p:cNvPr>
          <p:cNvCxnSpPr>
            <a:cxnSpLocks/>
            <a:stCxn id="37" idx="3"/>
            <a:endCxn id="33" idx="1"/>
          </p:cNvCxnSpPr>
          <p:nvPr/>
        </p:nvCxnSpPr>
        <p:spPr>
          <a:xfrm>
            <a:off x="8629651" y="1606712"/>
            <a:ext cx="2010358" cy="4464902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0AF179FA-F380-0460-FEE1-20F967308DED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9157706" y="4451008"/>
            <a:ext cx="1511462" cy="1633937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1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179EAC-B1AC-9999-06CC-32073F7C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Example of DA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D8F9D0D-E78B-A2E4-453F-0D7DC8DB8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640009" y="957261"/>
            <a:ext cx="1397000" cy="1325563"/>
          </a:xfrm>
          <a:prstGeom prst="rect">
            <a:avLst/>
          </a:prstGeom>
        </p:spPr>
      </p:pic>
      <p:pic>
        <p:nvPicPr>
          <p:cNvPr id="31" name="Picture 2" descr="Kevin O'Leary's Net Worth in 2023 - Parade: Entertainment, Recipes, Health,  Life, Holidays">
            <a:extLst>
              <a:ext uri="{FF2B5EF4-FFF2-40B4-BE49-F238E27FC236}">
                <a16:creationId xmlns:a16="http://schemas.microsoft.com/office/drawing/2014/main" xmlns="" id="{FF38AB66-929C-247A-B06A-73303AC1E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2351088"/>
            <a:ext cx="152283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Barbara Corcoran">
            <a:extLst>
              <a:ext uri="{FF2B5EF4-FFF2-40B4-BE49-F238E27FC236}">
                <a16:creationId xmlns:a16="http://schemas.microsoft.com/office/drawing/2014/main" xmlns="" id="{AE9FDD84-D9C3-CC61-4AC1-3A115BFF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168" y="3798888"/>
            <a:ext cx="1522832" cy="13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Lori Greiner - Wikipedia">
            <a:extLst>
              <a:ext uri="{FF2B5EF4-FFF2-40B4-BE49-F238E27FC236}">
                <a16:creationId xmlns:a16="http://schemas.microsoft.com/office/drawing/2014/main" xmlns="" id="{7C62FED8-671F-507A-2724-AA25FD94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5350095"/>
            <a:ext cx="1427582" cy="14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LeBron James Brought His Favorite Thom Browne Suit Back | GQ">
            <a:extLst>
              <a:ext uri="{FF2B5EF4-FFF2-40B4-BE49-F238E27FC236}">
                <a16:creationId xmlns:a16="http://schemas.microsoft.com/office/drawing/2014/main" xmlns="" id="{9F401310-9446-951A-EC6D-EC6BFFC0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12" y="3750080"/>
            <a:ext cx="1444428" cy="14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9FA807D-A130-1DD7-5174-7BAA7E17B9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4873" y="5419493"/>
            <a:ext cx="1522833" cy="13042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6BCEDBF-4565-539A-490D-56B03D03A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7634873" y="2439559"/>
            <a:ext cx="841110" cy="126257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BF761A5-6C34-3C7B-37E2-C10FDE70AF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7634873" y="925694"/>
            <a:ext cx="994778" cy="136203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53A5B201-A209-2DFE-19A0-E7FD8BD8AB0A}"/>
              </a:ext>
            </a:extLst>
          </p:cNvPr>
          <p:cNvCxnSpPr>
            <a:cxnSpLocks/>
            <a:stCxn id="36" idx="3"/>
            <a:endCxn id="31" idx="1"/>
          </p:cNvCxnSpPr>
          <p:nvPr/>
        </p:nvCxnSpPr>
        <p:spPr>
          <a:xfrm>
            <a:off x="8475983" y="3070848"/>
            <a:ext cx="2164026" cy="4140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B8D61E49-5A07-2693-8957-413188698DE9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8982240" y="1620043"/>
            <a:ext cx="1657769" cy="2873538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xmlns="" id="{C4267BB0-B76F-4D47-3ABF-06E8BC037C36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1690688"/>
          <a:ext cx="584835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xmlns="" id="{17CAEF00-BC07-CCC0-4027-AF0C2C864BE0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3930651"/>
          <a:ext cx="5848350" cy="18288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61EFF4D-6066-FCA8-7555-3189AE4BD88A}"/>
              </a:ext>
            </a:extLst>
          </p:cNvPr>
          <p:cNvCxnSpPr>
            <a:cxnSpLocks/>
            <a:stCxn id="37" idx="3"/>
            <a:endCxn id="33" idx="1"/>
          </p:cNvCxnSpPr>
          <p:nvPr/>
        </p:nvCxnSpPr>
        <p:spPr>
          <a:xfrm>
            <a:off x="8629651" y="1606712"/>
            <a:ext cx="2010358" cy="4464902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0AF179FA-F380-0460-FEE1-20F967308DED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9157706" y="4451008"/>
            <a:ext cx="1511462" cy="1633937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0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3598B-AA62-AB07-9C4A-4D21D8CC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920D99-1D16-409F-0876-7DED59271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311" y="2068513"/>
            <a:ext cx="9539287" cy="39893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500" dirty="0"/>
              <a:t>Check </a:t>
            </a:r>
            <a:r>
              <a:rPr lang="en-US" sz="4500" dirty="0">
                <a:solidFill>
                  <a:srgbClr val="C00000"/>
                </a:solidFill>
              </a:rPr>
              <a:t>3 things</a:t>
            </a:r>
          </a:p>
          <a:p>
            <a:pPr marL="0" indent="0">
              <a:buNone/>
            </a:pPr>
            <a:endParaRPr lang="en-US" sz="4500" dirty="0"/>
          </a:p>
          <a:p>
            <a:pPr marL="0" indent="0">
              <a:buNone/>
            </a:pPr>
            <a:r>
              <a:rPr lang="en-US" sz="4500" dirty="0"/>
              <a:t>	1) Runs in </a:t>
            </a:r>
            <a:r>
              <a:rPr lang="en-US" sz="4500" dirty="0">
                <a:solidFill>
                  <a:srgbClr val="00B050"/>
                </a:solidFill>
              </a:rPr>
              <a:t>polynomial time</a:t>
            </a:r>
          </a:p>
          <a:p>
            <a:pPr marL="0" indent="0">
              <a:buNone/>
            </a:pPr>
            <a:endParaRPr lang="en-US" sz="4500" dirty="0"/>
          </a:p>
          <a:p>
            <a:pPr marL="0" indent="0">
              <a:buNone/>
            </a:pPr>
            <a:r>
              <a:rPr lang="en-US" sz="4500" dirty="0"/>
              <a:t>	2) Everybody is </a:t>
            </a:r>
            <a:r>
              <a:rPr lang="en-US" sz="4500" dirty="0">
                <a:solidFill>
                  <a:srgbClr val="7030A0"/>
                </a:solidFill>
              </a:rPr>
              <a:t>assigned a partner</a:t>
            </a:r>
          </a:p>
          <a:p>
            <a:pPr marL="0" indent="0">
              <a:buNone/>
            </a:pPr>
            <a:endParaRPr lang="en-US" sz="4500" dirty="0"/>
          </a:p>
          <a:p>
            <a:pPr marL="0" indent="0">
              <a:buNone/>
            </a:pPr>
            <a:r>
              <a:rPr lang="en-US" sz="4500" dirty="0"/>
              <a:t>	3) Assignment is </a:t>
            </a:r>
            <a:r>
              <a:rPr lang="en-US" sz="4500" dirty="0">
                <a:solidFill>
                  <a:schemeClr val="accent4"/>
                </a:solidFill>
              </a:rPr>
              <a:t>stable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7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4662A8-5405-EA4C-1A75-444CA2DE9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Connections between </a:t>
            </a:r>
            <a:r>
              <a:rPr lang="en-US" dirty="0">
                <a:solidFill>
                  <a:srgbClr val="C00000"/>
                </a:solidFill>
              </a:rPr>
              <a:t>Algorithms</a:t>
            </a:r>
            <a:r>
              <a:rPr lang="en-US" dirty="0"/>
              <a:t> and </a:t>
            </a:r>
            <a:r>
              <a:rPr lang="en-US" dirty="0">
                <a:solidFill>
                  <a:srgbClr val="FFC000"/>
                </a:solidFill>
              </a:rPr>
              <a:t>Nobel Prize </a:t>
            </a:r>
            <a:r>
              <a:rPr lang="en-US" dirty="0"/>
              <a:t>in </a:t>
            </a:r>
            <a:r>
              <a:rPr lang="en-US" dirty="0">
                <a:solidFill>
                  <a:srgbClr val="00B050"/>
                </a:solidFill>
              </a:rPr>
              <a:t>Economics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5C1590-057B-28FC-1265-F6879E327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148387" y="1367744"/>
            <a:ext cx="1279525" cy="1645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ADBDB0-A07A-C4A8-4B16-B81C7669F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7915117" y="1367744"/>
            <a:ext cx="1235232" cy="16451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38ED75F-025D-6FC1-D0FA-2663443231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9525000" y="1367743"/>
            <a:ext cx="2316006" cy="16451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BDB8757-B960-2318-B6E7-DA99D33B40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6094266" y="3192915"/>
            <a:ext cx="1645104" cy="16451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D813D7B-E9AA-7258-9107-14CDD3C9D8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7915117" y="3147783"/>
            <a:ext cx="1645103" cy="1645103"/>
          </a:xfrm>
          <a:prstGeom prst="rect">
            <a:avLst/>
          </a:prstGeom>
        </p:spPr>
      </p:pic>
      <p:pic>
        <p:nvPicPr>
          <p:cNvPr id="1026" name="Picture 2" descr="David Gale">
            <a:extLst>
              <a:ext uri="{FF2B5EF4-FFF2-40B4-BE49-F238E27FC236}">
                <a16:creationId xmlns:a16="http://schemas.microsoft.com/office/drawing/2014/main" xmlns="" id="{17428D99-4475-69AA-6059-CF71367BC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084" y="3128866"/>
            <a:ext cx="1223838" cy="162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5D15AD9-B470-121D-9B6D-6E53F39A4C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6148387" y="5132648"/>
            <a:ext cx="2040341" cy="1360227"/>
          </a:xfrm>
          <a:prstGeom prst="rect">
            <a:avLst/>
          </a:prstGeom>
        </p:spPr>
      </p:pic>
      <p:pic>
        <p:nvPicPr>
          <p:cNvPr id="1028" name="Picture 4" descr="Robert B. Wilson – Facts – 2020 - NobelPrize.org">
            <a:extLst>
              <a:ext uri="{FF2B5EF4-FFF2-40B4-BE49-F238E27FC236}">
                <a16:creationId xmlns:a16="http://schemas.microsoft.com/office/drawing/2014/main" xmlns="" id="{5723D2E1-B279-168F-29A1-3AA6F09D4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716" y="5132648"/>
            <a:ext cx="1096735" cy="164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8313BEA-A51F-B2AB-3916-50E4BACADAC7}"/>
              </a:ext>
            </a:extLst>
          </p:cNvPr>
          <p:cNvSpPr txBox="1"/>
          <p:nvPr/>
        </p:nvSpPr>
        <p:spPr>
          <a:xfrm>
            <a:off x="957263" y="5127204"/>
            <a:ext cx="4947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Auction Theory</a:t>
            </a:r>
          </a:p>
          <a:p>
            <a:r>
              <a:rPr lang="en-US" sz="2400" dirty="0"/>
              <a:t>(Milgrom and Wilson) 2020</a:t>
            </a: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484DF3D-57BD-F869-2161-1F5A2D534BD9}"/>
              </a:ext>
            </a:extLst>
          </p:cNvPr>
          <p:cNvSpPr txBox="1"/>
          <p:nvPr/>
        </p:nvSpPr>
        <p:spPr>
          <a:xfrm>
            <a:off x="861295" y="1861526"/>
            <a:ext cx="50434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Linear Programming</a:t>
            </a:r>
          </a:p>
          <a:p>
            <a:r>
              <a:rPr lang="en-US" sz="2400" dirty="0"/>
              <a:t>(Kantorovich, Koopmans) 1974</a:t>
            </a:r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CE3242D-297C-AA3D-01A5-4CD3D49FC09E}"/>
              </a:ext>
            </a:extLst>
          </p:cNvPr>
          <p:cNvSpPr txBox="1"/>
          <p:nvPr/>
        </p:nvSpPr>
        <p:spPr>
          <a:xfrm>
            <a:off x="957263" y="3553802"/>
            <a:ext cx="4947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Stable Matching</a:t>
            </a:r>
          </a:p>
          <a:p>
            <a:r>
              <a:rPr lang="en-US" sz="2400" dirty="0"/>
              <a:t>(Lloyd Shapley and Al Roth) 2012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844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A179BE-0FBC-4F1E-E466-0F8B77DB3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 runs in polynomial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847533-C427-9554-B89F-B9D787867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225" y="2420143"/>
            <a:ext cx="8848725" cy="3337720"/>
          </a:xfrm>
        </p:spPr>
        <p:txBody>
          <a:bodyPr>
            <a:normAutofit/>
          </a:bodyPr>
          <a:lstStyle/>
          <a:p>
            <a:r>
              <a:rPr lang="en-US" dirty="0"/>
              <a:t>At every step </a:t>
            </a:r>
            <a:r>
              <a:rPr lang="en-US" dirty="0">
                <a:solidFill>
                  <a:srgbClr val="FF0000"/>
                </a:solidFill>
              </a:rPr>
              <a:t>one proposal </a:t>
            </a:r>
            <a:r>
              <a:rPr lang="en-US" dirty="0"/>
              <a:t>is made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Only </a:t>
            </a:r>
            <a:r>
              <a:rPr lang="en-US" dirty="0">
                <a:solidFill>
                  <a:srgbClr val="00B050"/>
                </a:solidFill>
              </a:rPr>
              <a:t>n^2 proposals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 at most </a:t>
            </a:r>
            <a:r>
              <a:rPr lang="en-US" dirty="0">
                <a:solidFill>
                  <a:srgbClr val="00B050"/>
                </a:solidFill>
              </a:rPr>
              <a:t>n^2 steps</a:t>
            </a:r>
          </a:p>
        </p:txBody>
      </p:sp>
    </p:spTree>
    <p:extLst>
      <p:ext uri="{BB962C8B-B14F-4D97-AF65-F5344CB8AC3E}">
        <p14:creationId xmlns:p14="http://schemas.microsoft.com/office/powerpoint/2010/main" val="325950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A109AE-CFAC-DCFE-8864-869025E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DA</a:t>
            </a:r>
            <a:r>
              <a:rPr lang="en-US" dirty="0"/>
              <a:t> returns a </a:t>
            </a:r>
            <a:r>
              <a:rPr lang="en-US" dirty="0">
                <a:solidFill>
                  <a:srgbClr val="7030A0"/>
                </a:solidFill>
              </a:rPr>
              <a:t>perfect matching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(All </a:t>
            </a:r>
            <a:r>
              <a:rPr lang="en-US" dirty="0">
                <a:solidFill>
                  <a:srgbClr val="FF0000"/>
                </a:solidFill>
              </a:rPr>
              <a:t>innovators</a:t>
            </a:r>
            <a:r>
              <a:rPr lang="en-US" dirty="0"/>
              <a:t> are assigned an </a:t>
            </a:r>
            <a:r>
              <a:rPr lang="en-US" dirty="0">
                <a:solidFill>
                  <a:srgbClr val="00B050"/>
                </a:solidFill>
              </a:rPr>
              <a:t>investor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B12DBE-E17A-0B10-1C75-954C58C32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Autofit/>
          </a:bodyPr>
          <a:lstStyle/>
          <a:p>
            <a:r>
              <a:rPr lang="en-US" sz="2600" dirty="0"/>
              <a:t>Proof by </a:t>
            </a:r>
            <a:r>
              <a:rPr lang="en-US" sz="2600" dirty="0">
                <a:solidFill>
                  <a:srgbClr val="7030A0"/>
                </a:solidFill>
              </a:rPr>
              <a:t>contradiction</a:t>
            </a:r>
          </a:p>
          <a:p>
            <a:r>
              <a:rPr lang="en-US" sz="2600" dirty="0"/>
              <a:t>Let there be an innovator </a:t>
            </a:r>
            <a:r>
              <a:rPr lang="en-US" sz="2600" dirty="0">
                <a:solidFill>
                  <a:srgbClr val="FF0000"/>
                </a:solidFill>
              </a:rPr>
              <a:t>(Alice) </a:t>
            </a:r>
            <a:r>
              <a:rPr lang="en-US" sz="2600" dirty="0"/>
              <a:t>who has not been matched</a:t>
            </a:r>
          </a:p>
          <a:p>
            <a:r>
              <a:rPr lang="en-US" sz="2600" dirty="0"/>
              <a:t>This means that there is also an investor </a:t>
            </a:r>
            <a:r>
              <a:rPr lang="en-US" sz="2600" dirty="0">
                <a:solidFill>
                  <a:srgbClr val="00B050"/>
                </a:solidFill>
              </a:rPr>
              <a:t>(Bob)</a:t>
            </a:r>
            <a:r>
              <a:rPr lang="en-US" sz="2600" dirty="0"/>
              <a:t> who is currently unmatched</a:t>
            </a:r>
          </a:p>
          <a:p>
            <a:r>
              <a:rPr lang="en-US" sz="2600" dirty="0"/>
              <a:t>But </a:t>
            </a:r>
            <a:r>
              <a:rPr lang="en-US" sz="2600" dirty="0">
                <a:solidFill>
                  <a:srgbClr val="0070C0"/>
                </a:solidFill>
              </a:rPr>
              <a:t>DA</a:t>
            </a:r>
            <a:r>
              <a:rPr lang="en-US" sz="2600" dirty="0"/>
              <a:t> ensures that </a:t>
            </a:r>
            <a:r>
              <a:rPr lang="en-US" sz="2600" dirty="0">
                <a:solidFill>
                  <a:srgbClr val="0070C0"/>
                </a:solidFill>
              </a:rPr>
              <a:t>Alice</a:t>
            </a:r>
            <a:r>
              <a:rPr lang="en-US" sz="2600" dirty="0"/>
              <a:t> proposes to all investors including </a:t>
            </a:r>
            <a:r>
              <a:rPr lang="en-US" sz="2600" dirty="0">
                <a:solidFill>
                  <a:srgbClr val="00B050"/>
                </a:solidFill>
              </a:rPr>
              <a:t>Bob</a:t>
            </a:r>
            <a:r>
              <a:rPr lang="en-US" sz="2600" dirty="0"/>
              <a:t> during its iteration</a:t>
            </a:r>
          </a:p>
          <a:p>
            <a:r>
              <a:rPr lang="en-US" sz="2600" dirty="0"/>
              <a:t>Hence </a:t>
            </a:r>
            <a:r>
              <a:rPr lang="en-US" sz="2600" dirty="0">
                <a:solidFill>
                  <a:srgbClr val="00B050"/>
                </a:solidFill>
              </a:rPr>
              <a:t>Bob</a:t>
            </a:r>
            <a:r>
              <a:rPr lang="en-US" sz="2600" dirty="0"/>
              <a:t> must have been matched to someone better than </a:t>
            </a:r>
            <a:r>
              <a:rPr lang="en-US" sz="2600" dirty="0">
                <a:solidFill>
                  <a:srgbClr val="FF0000"/>
                </a:solidFill>
              </a:rPr>
              <a:t>Alice</a:t>
            </a:r>
            <a:r>
              <a:rPr lang="en-US" sz="2600" dirty="0"/>
              <a:t> when she proposed</a:t>
            </a:r>
          </a:p>
          <a:p>
            <a:r>
              <a:rPr lang="en-US" sz="2600" dirty="0"/>
              <a:t>But in DA once an investor is assigned a partner, they are never unmatched (they can only get better)</a:t>
            </a:r>
          </a:p>
          <a:p>
            <a:r>
              <a:rPr lang="en-US" sz="2600" dirty="0">
                <a:solidFill>
                  <a:srgbClr val="7030A0"/>
                </a:solidFill>
              </a:rPr>
              <a:t>Contradiction !!!!</a:t>
            </a:r>
          </a:p>
        </p:txBody>
      </p:sp>
    </p:spTree>
    <p:extLst>
      <p:ext uri="{BB962C8B-B14F-4D97-AF65-F5344CB8AC3E}">
        <p14:creationId xmlns:p14="http://schemas.microsoft.com/office/powerpoint/2010/main" val="120439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F621E-B7C4-8974-A1EC-739A1FCC9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DA</a:t>
            </a:r>
            <a:r>
              <a:rPr lang="en-US" dirty="0"/>
              <a:t> returns a </a:t>
            </a:r>
            <a:r>
              <a:rPr lang="en-US" dirty="0">
                <a:solidFill>
                  <a:srgbClr val="FFC000"/>
                </a:solidFill>
              </a:rPr>
              <a:t>stable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524FCB-26BC-E7F2-DB78-F54D7B50F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Again we prove by </a:t>
            </a:r>
            <a:r>
              <a:rPr lang="en-US" dirty="0">
                <a:solidFill>
                  <a:srgbClr val="7030A0"/>
                </a:solidFill>
              </a:rPr>
              <a:t>contradiction</a:t>
            </a:r>
            <a:r>
              <a:rPr lang="en-US" dirty="0"/>
              <a:t>:</a:t>
            </a:r>
          </a:p>
          <a:p>
            <a:r>
              <a:rPr lang="en-US" dirty="0"/>
              <a:t>Assume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Alice,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Bob</a:t>
            </a:r>
            <a:r>
              <a:rPr lang="en-US" dirty="0"/>
              <a:t>) form a blocking pair, and M is the assignment outputted by DA</a:t>
            </a:r>
          </a:p>
          <a:p>
            <a:r>
              <a:rPr lang="en-US" dirty="0"/>
              <a:t>Then in M, </a:t>
            </a:r>
            <a:r>
              <a:rPr lang="en-US" dirty="0">
                <a:solidFill>
                  <a:schemeClr val="accent2"/>
                </a:solidFill>
              </a:rPr>
              <a:t>Alice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Bob</a:t>
            </a:r>
            <a:r>
              <a:rPr lang="en-US" dirty="0"/>
              <a:t> must have partners ( </a:t>
            </a:r>
            <a:r>
              <a:rPr lang="en-US" dirty="0">
                <a:solidFill>
                  <a:srgbClr val="00B050"/>
                </a:solidFill>
              </a:rPr>
              <a:t>Carol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David</a:t>
            </a:r>
            <a:r>
              <a:rPr lang="en-US" dirty="0"/>
              <a:t>) s.t. (</a:t>
            </a:r>
            <a:r>
              <a:rPr lang="en-US" dirty="0">
                <a:solidFill>
                  <a:schemeClr val="accent2"/>
                </a:solidFill>
              </a:rPr>
              <a:t>Alice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Carol</a:t>
            </a:r>
            <a:r>
              <a:rPr lang="en-US" dirty="0"/>
              <a:t>) and (</a:t>
            </a:r>
            <a:r>
              <a:rPr lang="en-US" dirty="0">
                <a:solidFill>
                  <a:srgbClr val="00B050"/>
                </a:solidFill>
              </a:rPr>
              <a:t>David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Bob</a:t>
            </a:r>
            <a:r>
              <a:rPr lang="en-US" dirty="0"/>
              <a:t>) are in M</a:t>
            </a:r>
          </a:p>
          <a:p>
            <a:r>
              <a:rPr lang="en-US" dirty="0"/>
              <a:t>And since (</a:t>
            </a:r>
            <a:r>
              <a:rPr lang="en-US" dirty="0">
                <a:solidFill>
                  <a:schemeClr val="accent2"/>
                </a:solidFill>
              </a:rPr>
              <a:t>Alice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Bob</a:t>
            </a:r>
            <a:r>
              <a:rPr lang="en-US" dirty="0"/>
              <a:t>) form a blocking pair Alice prefers </a:t>
            </a:r>
            <a:r>
              <a:rPr lang="en-US" dirty="0">
                <a:solidFill>
                  <a:schemeClr val="accent1"/>
                </a:solidFill>
              </a:rPr>
              <a:t>Bob</a:t>
            </a:r>
            <a:r>
              <a:rPr lang="en-US" dirty="0"/>
              <a:t> to </a:t>
            </a:r>
            <a:r>
              <a:rPr lang="en-US" dirty="0">
                <a:solidFill>
                  <a:srgbClr val="00B050"/>
                </a:solidFill>
              </a:rPr>
              <a:t>Carol </a:t>
            </a:r>
            <a:r>
              <a:rPr lang="en-US" dirty="0"/>
              <a:t>and </a:t>
            </a:r>
            <a:r>
              <a:rPr lang="en-US" dirty="0">
                <a:solidFill>
                  <a:schemeClr val="accent1"/>
                </a:solidFill>
              </a:rPr>
              <a:t>Bob</a:t>
            </a:r>
            <a:r>
              <a:rPr lang="en-US" dirty="0"/>
              <a:t> prefers </a:t>
            </a:r>
            <a:r>
              <a:rPr lang="en-US" dirty="0">
                <a:solidFill>
                  <a:schemeClr val="accent2"/>
                </a:solidFill>
              </a:rPr>
              <a:t>Alice </a:t>
            </a:r>
            <a:r>
              <a:rPr lang="en-US" dirty="0"/>
              <a:t>to </a:t>
            </a:r>
            <a:r>
              <a:rPr lang="en-US" dirty="0">
                <a:solidFill>
                  <a:srgbClr val="00B050"/>
                </a:solidFill>
              </a:rPr>
              <a:t>David</a:t>
            </a:r>
          </a:p>
          <a:p>
            <a:r>
              <a:rPr lang="en-US" dirty="0"/>
              <a:t>But in DA </a:t>
            </a:r>
            <a:r>
              <a:rPr lang="en-US" dirty="0">
                <a:solidFill>
                  <a:schemeClr val="accent2"/>
                </a:solidFill>
              </a:rPr>
              <a:t>Alice</a:t>
            </a:r>
            <a:r>
              <a:rPr lang="en-US" dirty="0"/>
              <a:t> must have proposed to </a:t>
            </a:r>
            <a:r>
              <a:rPr lang="en-US" dirty="0">
                <a:solidFill>
                  <a:schemeClr val="accent1"/>
                </a:solidFill>
              </a:rPr>
              <a:t>Bob</a:t>
            </a:r>
            <a:r>
              <a:rPr lang="en-US" dirty="0"/>
              <a:t> and got rejected</a:t>
            </a:r>
          </a:p>
          <a:p>
            <a:r>
              <a:rPr lang="en-US" dirty="0"/>
              <a:t>But if</a:t>
            </a:r>
            <a:r>
              <a:rPr lang="en-US" dirty="0">
                <a:solidFill>
                  <a:schemeClr val="accent1"/>
                </a:solidFill>
              </a:rPr>
              <a:t> Bob </a:t>
            </a:r>
            <a:r>
              <a:rPr lang="en-US" dirty="0"/>
              <a:t>rejected </a:t>
            </a:r>
            <a:r>
              <a:rPr lang="en-US" dirty="0">
                <a:solidFill>
                  <a:schemeClr val="accent2"/>
                </a:solidFill>
              </a:rPr>
              <a:t>Alice</a:t>
            </a:r>
            <a:r>
              <a:rPr lang="en-US" dirty="0"/>
              <a:t> then that means that he must have been matched to someone better (since </a:t>
            </a:r>
            <a:r>
              <a:rPr lang="en-US" dirty="0">
                <a:solidFill>
                  <a:schemeClr val="accent1"/>
                </a:solidFill>
              </a:rPr>
              <a:t>Bob </a:t>
            </a:r>
            <a:r>
              <a:rPr lang="en-US" dirty="0"/>
              <a:t>can only improve quality of their match)</a:t>
            </a:r>
          </a:p>
          <a:p>
            <a:r>
              <a:rPr lang="en-US" dirty="0">
                <a:solidFill>
                  <a:schemeClr val="accent1"/>
                </a:solidFill>
              </a:rPr>
              <a:t>Bob</a:t>
            </a:r>
            <a:r>
              <a:rPr lang="en-US" dirty="0"/>
              <a:t> must prefer </a:t>
            </a:r>
            <a:r>
              <a:rPr lang="en-US" dirty="0">
                <a:solidFill>
                  <a:srgbClr val="00B050"/>
                </a:solidFill>
              </a:rPr>
              <a:t>David</a:t>
            </a:r>
            <a:r>
              <a:rPr lang="en-US" dirty="0"/>
              <a:t> to </a:t>
            </a:r>
            <a:r>
              <a:rPr lang="en-US" dirty="0">
                <a:solidFill>
                  <a:schemeClr val="accent2"/>
                </a:solidFill>
              </a:rPr>
              <a:t>Alice</a:t>
            </a:r>
            <a:r>
              <a:rPr lang="en-US" dirty="0"/>
              <a:t>, hence (</a:t>
            </a:r>
            <a:r>
              <a:rPr lang="en-US" dirty="0" err="1">
                <a:solidFill>
                  <a:schemeClr val="accent2"/>
                </a:solidFill>
              </a:rPr>
              <a:t>Alice</a:t>
            </a:r>
            <a:r>
              <a:rPr lang="en-US" dirty="0" err="1"/>
              <a:t>,</a:t>
            </a:r>
            <a:r>
              <a:rPr lang="en-US" dirty="0" err="1">
                <a:solidFill>
                  <a:schemeClr val="accent1"/>
                </a:solidFill>
              </a:rPr>
              <a:t>Bob</a:t>
            </a:r>
            <a:r>
              <a:rPr lang="en-US" dirty="0"/>
              <a:t>) is not a blocking pair</a:t>
            </a:r>
          </a:p>
          <a:p>
            <a:r>
              <a:rPr lang="en-US" dirty="0">
                <a:solidFill>
                  <a:srgbClr val="7030A0"/>
                </a:solidFill>
              </a:rPr>
              <a:t>Contradiction !!!!</a:t>
            </a:r>
          </a:p>
        </p:txBody>
      </p:sp>
    </p:spTree>
    <p:extLst>
      <p:ext uri="{BB962C8B-B14F-4D97-AF65-F5344CB8AC3E}">
        <p14:creationId xmlns:p14="http://schemas.microsoft.com/office/powerpoint/2010/main" val="288066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179EAC-B1AC-9999-06CC-32073F7CD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68" y="337515"/>
            <a:ext cx="10515600" cy="1325563"/>
          </a:xfrm>
        </p:spPr>
        <p:txBody>
          <a:bodyPr/>
          <a:lstStyle/>
          <a:p>
            <a:r>
              <a:rPr lang="en-US" dirty="0"/>
              <a:t>How Happy are Innovators ??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D8F9D0D-E78B-A2E4-453F-0D7DC8DB8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640009" y="957261"/>
            <a:ext cx="1397000" cy="1325563"/>
          </a:xfrm>
          <a:prstGeom prst="rect">
            <a:avLst/>
          </a:prstGeom>
        </p:spPr>
      </p:pic>
      <p:pic>
        <p:nvPicPr>
          <p:cNvPr id="31" name="Picture 2" descr="Kevin O'Leary's Net Worth in 2023 - Parade: Entertainment, Recipes, Health,  Life, Holidays">
            <a:extLst>
              <a:ext uri="{FF2B5EF4-FFF2-40B4-BE49-F238E27FC236}">
                <a16:creationId xmlns:a16="http://schemas.microsoft.com/office/drawing/2014/main" xmlns="" id="{FF38AB66-929C-247A-B06A-73303AC1E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2351088"/>
            <a:ext cx="152283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Barbara Corcoran">
            <a:extLst>
              <a:ext uri="{FF2B5EF4-FFF2-40B4-BE49-F238E27FC236}">
                <a16:creationId xmlns:a16="http://schemas.microsoft.com/office/drawing/2014/main" xmlns="" id="{AE9FDD84-D9C3-CC61-4AC1-3A115BFF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168" y="3798888"/>
            <a:ext cx="1522832" cy="13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Lori Greiner - Wikipedia">
            <a:extLst>
              <a:ext uri="{FF2B5EF4-FFF2-40B4-BE49-F238E27FC236}">
                <a16:creationId xmlns:a16="http://schemas.microsoft.com/office/drawing/2014/main" xmlns="" id="{7C62FED8-671F-507A-2724-AA25FD94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5350095"/>
            <a:ext cx="1427582" cy="14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LeBron James Brought His Favorite Thom Browne Suit Back | GQ">
            <a:extLst>
              <a:ext uri="{FF2B5EF4-FFF2-40B4-BE49-F238E27FC236}">
                <a16:creationId xmlns:a16="http://schemas.microsoft.com/office/drawing/2014/main" xmlns="" id="{9F401310-9446-951A-EC6D-EC6BFFC0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12" y="3750080"/>
            <a:ext cx="1444428" cy="14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9FA807D-A130-1DD7-5174-7BAA7E17B9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4873" y="5419493"/>
            <a:ext cx="1522833" cy="13042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6BCEDBF-4565-539A-490D-56B03D03A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7634873" y="2439559"/>
            <a:ext cx="841110" cy="126257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BF761A5-6C34-3C7B-37E2-C10FDE70AF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7634873" y="925694"/>
            <a:ext cx="994778" cy="136203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53A5B201-A209-2DFE-19A0-E7FD8BD8AB0A}"/>
              </a:ext>
            </a:extLst>
          </p:cNvPr>
          <p:cNvCxnSpPr>
            <a:cxnSpLocks/>
            <a:stCxn id="36" idx="3"/>
            <a:endCxn id="31" idx="1"/>
          </p:cNvCxnSpPr>
          <p:nvPr/>
        </p:nvCxnSpPr>
        <p:spPr>
          <a:xfrm>
            <a:off x="8475983" y="3070848"/>
            <a:ext cx="2164026" cy="4140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B8D61E49-5A07-2693-8957-413188698DE9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8982240" y="1620043"/>
            <a:ext cx="1657769" cy="2873538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xmlns="" id="{C4267BB0-B76F-4D47-3ABF-06E8BC037C36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1690688"/>
          <a:ext cx="584835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xmlns="" id="{17CAEF00-BC07-CCC0-4027-AF0C2C864BE0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3930651"/>
          <a:ext cx="5848350" cy="18288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61EFF4D-6066-FCA8-7555-3189AE4BD88A}"/>
              </a:ext>
            </a:extLst>
          </p:cNvPr>
          <p:cNvCxnSpPr>
            <a:cxnSpLocks/>
            <a:stCxn id="37" idx="3"/>
            <a:endCxn id="33" idx="1"/>
          </p:cNvCxnSpPr>
          <p:nvPr/>
        </p:nvCxnSpPr>
        <p:spPr>
          <a:xfrm>
            <a:off x="8629651" y="1606712"/>
            <a:ext cx="2010358" cy="4464902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0AF179FA-F380-0460-FEE1-20F967308DED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9157706" y="4451008"/>
            <a:ext cx="1511462" cy="1633937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0DF0F0-D0C1-157E-995A-73639893812C}"/>
              </a:ext>
            </a:extLst>
          </p:cNvPr>
          <p:cNvSpPr txBox="1"/>
          <p:nvPr/>
        </p:nvSpPr>
        <p:spPr>
          <a:xfrm>
            <a:off x="247650" y="6170614"/>
            <a:ext cx="1853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Very Happy</a:t>
            </a:r>
          </a:p>
        </p:txBody>
      </p:sp>
    </p:spTree>
    <p:extLst>
      <p:ext uri="{BB962C8B-B14F-4D97-AF65-F5344CB8AC3E}">
        <p14:creationId xmlns:p14="http://schemas.microsoft.com/office/powerpoint/2010/main" val="259397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179EAC-B1AC-9999-06CC-32073F7CD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68" y="337515"/>
            <a:ext cx="10515600" cy="1325563"/>
          </a:xfrm>
        </p:spPr>
        <p:txBody>
          <a:bodyPr/>
          <a:lstStyle/>
          <a:p>
            <a:r>
              <a:rPr lang="en-US" dirty="0"/>
              <a:t>How Happy are Investors ??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D8F9D0D-E78B-A2E4-453F-0D7DC8DB8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640009" y="957261"/>
            <a:ext cx="1397000" cy="1325563"/>
          </a:xfrm>
          <a:prstGeom prst="rect">
            <a:avLst/>
          </a:prstGeom>
        </p:spPr>
      </p:pic>
      <p:pic>
        <p:nvPicPr>
          <p:cNvPr id="31" name="Picture 2" descr="Kevin O'Leary's Net Worth in 2023 - Parade: Entertainment, Recipes, Health,  Life, Holidays">
            <a:extLst>
              <a:ext uri="{FF2B5EF4-FFF2-40B4-BE49-F238E27FC236}">
                <a16:creationId xmlns:a16="http://schemas.microsoft.com/office/drawing/2014/main" xmlns="" id="{FF38AB66-929C-247A-B06A-73303AC1E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2351088"/>
            <a:ext cx="152283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Barbara Corcoran">
            <a:extLst>
              <a:ext uri="{FF2B5EF4-FFF2-40B4-BE49-F238E27FC236}">
                <a16:creationId xmlns:a16="http://schemas.microsoft.com/office/drawing/2014/main" xmlns="" id="{AE9FDD84-D9C3-CC61-4AC1-3A115BFF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168" y="3798888"/>
            <a:ext cx="1522832" cy="13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Lori Greiner - Wikipedia">
            <a:extLst>
              <a:ext uri="{FF2B5EF4-FFF2-40B4-BE49-F238E27FC236}">
                <a16:creationId xmlns:a16="http://schemas.microsoft.com/office/drawing/2014/main" xmlns="" id="{7C62FED8-671F-507A-2724-AA25FD94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09" y="5350095"/>
            <a:ext cx="1427582" cy="14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LeBron James Brought His Favorite Thom Browne Suit Back | GQ">
            <a:extLst>
              <a:ext uri="{FF2B5EF4-FFF2-40B4-BE49-F238E27FC236}">
                <a16:creationId xmlns:a16="http://schemas.microsoft.com/office/drawing/2014/main" xmlns="" id="{9F401310-9446-951A-EC6D-EC6BFFC0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12" y="3750080"/>
            <a:ext cx="1444428" cy="14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9FA807D-A130-1DD7-5174-7BAA7E17B9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4873" y="5419493"/>
            <a:ext cx="1522833" cy="13042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6BCEDBF-4565-539A-490D-56B03D03A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7634873" y="2439559"/>
            <a:ext cx="841110" cy="126257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BF761A5-6C34-3C7B-37E2-C10FDE70AF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7634873" y="925694"/>
            <a:ext cx="994778" cy="136203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53A5B201-A209-2DFE-19A0-E7FD8BD8AB0A}"/>
              </a:ext>
            </a:extLst>
          </p:cNvPr>
          <p:cNvCxnSpPr>
            <a:cxnSpLocks/>
            <a:stCxn id="36" idx="3"/>
            <a:endCxn id="31" idx="1"/>
          </p:cNvCxnSpPr>
          <p:nvPr/>
        </p:nvCxnSpPr>
        <p:spPr>
          <a:xfrm>
            <a:off x="8475983" y="3070848"/>
            <a:ext cx="2164026" cy="4140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B8D61E49-5A07-2693-8957-413188698DE9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8982240" y="1620043"/>
            <a:ext cx="1657769" cy="2873538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xmlns="" id="{C4267BB0-B76F-4D47-3ABF-06E8BC037C36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1690688"/>
          <a:ext cx="584835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xmlns="" id="{17CAEF00-BC07-CCC0-4027-AF0C2C864BE0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3930651"/>
          <a:ext cx="5848350" cy="18288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xmlns="" val="311816822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4876918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5082286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80460138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890262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Lebron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22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89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52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Barbara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629468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61EFF4D-6066-FCA8-7555-3189AE4BD88A}"/>
              </a:ext>
            </a:extLst>
          </p:cNvPr>
          <p:cNvCxnSpPr>
            <a:cxnSpLocks/>
            <a:stCxn id="37" idx="3"/>
            <a:endCxn id="33" idx="1"/>
          </p:cNvCxnSpPr>
          <p:nvPr/>
        </p:nvCxnSpPr>
        <p:spPr>
          <a:xfrm>
            <a:off x="8629651" y="1606712"/>
            <a:ext cx="2010358" cy="4464902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0AF179FA-F380-0460-FEE1-20F967308DED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9157706" y="4451008"/>
            <a:ext cx="1511462" cy="1633937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0DF0F0-D0C1-157E-995A-73639893812C}"/>
              </a:ext>
            </a:extLst>
          </p:cNvPr>
          <p:cNvSpPr txBox="1"/>
          <p:nvPr/>
        </p:nvSpPr>
        <p:spPr>
          <a:xfrm>
            <a:off x="247650" y="6170614"/>
            <a:ext cx="227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Very Unhappy</a:t>
            </a:r>
          </a:p>
        </p:txBody>
      </p:sp>
    </p:spTree>
    <p:extLst>
      <p:ext uri="{BB962C8B-B14F-4D97-AF65-F5344CB8AC3E}">
        <p14:creationId xmlns:p14="http://schemas.microsoft.com/office/powerpoint/2010/main" val="240372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99A8F1-BE38-25A8-AE9A-B030A981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08C1FF-B152-B5CE-8E63-F6F5B20DF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 returns </a:t>
            </a:r>
            <a:r>
              <a:rPr lang="en-US" dirty="0">
                <a:solidFill>
                  <a:srgbClr val="C00000"/>
                </a:solidFill>
              </a:rPr>
              <a:t>an innovator-optima</a:t>
            </a:r>
            <a:r>
              <a:rPr lang="en-US" dirty="0"/>
              <a:t>l stable matching</a:t>
            </a:r>
          </a:p>
          <a:p>
            <a:pPr lvl="1"/>
            <a:r>
              <a:rPr lang="en-US" dirty="0"/>
              <a:t>Every innovator is matched to the best possible partner they can get in a stable matching</a:t>
            </a:r>
          </a:p>
          <a:p>
            <a:r>
              <a:rPr lang="en-US" dirty="0"/>
              <a:t>DA returns </a:t>
            </a:r>
            <a:r>
              <a:rPr lang="en-US" dirty="0">
                <a:solidFill>
                  <a:srgbClr val="7030A0"/>
                </a:solidFill>
              </a:rPr>
              <a:t>an investor-pessimal</a:t>
            </a:r>
            <a:r>
              <a:rPr lang="en-US" dirty="0"/>
              <a:t> stable matching</a:t>
            </a:r>
          </a:p>
          <a:p>
            <a:pPr lvl="1"/>
            <a:r>
              <a:rPr lang="en-US" dirty="0"/>
              <a:t>Every investor is matched to the worst possible partner they can get in a stable matching</a:t>
            </a:r>
          </a:p>
          <a:p>
            <a:r>
              <a:rPr lang="en-US" dirty="0"/>
              <a:t>DA is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Dominant Strategy Incentive Compatible</a:t>
            </a:r>
          </a:p>
          <a:p>
            <a:pPr lvl="1"/>
            <a:r>
              <a:rPr lang="en-US" dirty="0"/>
              <a:t>Lying about your preferences will not improve which partner you are assigned, it will only hurt you</a:t>
            </a:r>
          </a:p>
        </p:txBody>
      </p:sp>
    </p:spTree>
    <p:extLst>
      <p:ext uri="{BB962C8B-B14F-4D97-AF65-F5344CB8AC3E}">
        <p14:creationId xmlns:p14="http://schemas.microsoft.com/office/powerpoint/2010/main" val="285139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2493B-2AAA-6CD7-FA6C-777864542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DA</a:t>
            </a:r>
            <a:r>
              <a:rPr lang="en-US" dirty="0"/>
              <a:t> finds an </a:t>
            </a:r>
            <a:r>
              <a:rPr lang="en-US" dirty="0">
                <a:solidFill>
                  <a:srgbClr val="C00000"/>
                </a:solidFill>
              </a:rPr>
              <a:t>innovator-optimal </a:t>
            </a:r>
            <a:r>
              <a:rPr lang="en-US" dirty="0"/>
              <a:t>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EA122B-59E5-9E18-F11D-FF8890A1F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Valid Partner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(Alice): </a:t>
            </a:r>
            <a:r>
              <a:rPr lang="en-US" dirty="0">
                <a:solidFill>
                  <a:schemeClr val="accent1"/>
                </a:solidFill>
              </a:rPr>
              <a:t>Bob </a:t>
            </a:r>
            <a:r>
              <a:rPr lang="en-US" dirty="0"/>
              <a:t>is a valid partner of </a:t>
            </a:r>
            <a:r>
              <a:rPr lang="en-US" dirty="0">
                <a:solidFill>
                  <a:schemeClr val="accent2"/>
                </a:solidFill>
              </a:rPr>
              <a:t>Alice</a:t>
            </a:r>
            <a:r>
              <a:rPr lang="en-US" dirty="0"/>
              <a:t>, if there exists a stable matching where </a:t>
            </a:r>
            <a:r>
              <a:rPr lang="en-US" dirty="0">
                <a:solidFill>
                  <a:schemeClr val="accent2"/>
                </a:solidFill>
              </a:rPr>
              <a:t>Alice</a:t>
            </a:r>
            <a:r>
              <a:rPr lang="en-US" dirty="0"/>
              <a:t> is matched to </a:t>
            </a:r>
            <a:r>
              <a:rPr lang="en-US" dirty="0">
                <a:solidFill>
                  <a:schemeClr val="accent1"/>
                </a:solidFill>
              </a:rPr>
              <a:t>Bob</a:t>
            </a:r>
            <a:r>
              <a:rPr lang="en-US" dirty="0"/>
              <a:t>.</a:t>
            </a:r>
          </a:p>
          <a:p>
            <a:r>
              <a:rPr lang="en-US" dirty="0"/>
              <a:t>Let us prove by contradiction:</a:t>
            </a:r>
          </a:p>
          <a:p>
            <a:r>
              <a:rPr lang="en-US" dirty="0"/>
              <a:t>Assume that </a:t>
            </a:r>
            <a:r>
              <a:rPr lang="en-US" dirty="0">
                <a:solidFill>
                  <a:schemeClr val="accent6"/>
                </a:solidFill>
              </a:rPr>
              <a:t>DA</a:t>
            </a:r>
            <a:r>
              <a:rPr lang="en-US" dirty="0"/>
              <a:t> is not innovator-optimal, and 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/>
              <a:t> is the matching returned by </a:t>
            </a:r>
            <a:r>
              <a:rPr lang="en-US" dirty="0">
                <a:solidFill>
                  <a:schemeClr val="accent6"/>
                </a:solidFill>
              </a:rPr>
              <a:t>DA</a:t>
            </a:r>
          </a:p>
          <a:p>
            <a:r>
              <a:rPr lang="en-US" dirty="0"/>
              <a:t>This means that there is an innovator who was rejected by a valid partner during </a:t>
            </a:r>
            <a:r>
              <a:rPr lang="en-US" dirty="0">
                <a:solidFill>
                  <a:schemeClr val="accent6"/>
                </a:solidFill>
              </a:rPr>
              <a:t>DA</a:t>
            </a:r>
          </a:p>
          <a:p>
            <a:r>
              <a:rPr lang="en-US" dirty="0"/>
              <a:t>Let </a:t>
            </a:r>
            <a:r>
              <a:rPr lang="en-US" dirty="0">
                <a:solidFill>
                  <a:schemeClr val="accent2"/>
                </a:solidFill>
              </a:rPr>
              <a:t>Alice </a:t>
            </a:r>
            <a:r>
              <a:rPr lang="en-US" dirty="0"/>
              <a:t>be the first innovator who gets rejected by a valid partner (</a:t>
            </a:r>
            <a:r>
              <a:rPr lang="en-US" dirty="0">
                <a:solidFill>
                  <a:schemeClr val="accent1"/>
                </a:solidFill>
              </a:rPr>
              <a:t>Bob</a:t>
            </a:r>
            <a:r>
              <a:rPr lang="en-US" dirty="0"/>
              <a:t>), and let </a:t>
            </a:r>
            <a:r>
              <a:rPr lang="en-US" dirty="0">
                <a:solidFill>
                  <a:schemeClr val="accent1"/>
                </a:solidFill>
              </a:rPr>
              <a:t>Bob</a:t>
            </a:r>
            <a:r>
              <a:rPr lang="en-US" dirty="0"/>
              <a:t> be matched to</a:t>
            </a:r>
            <a:r>
              <a:rPr lang="en-US" dirty="0">
                <a:solidFill>
                  <a:srgbClr val="FFC000"/>
                </a:solidFill>
              </a:rPr>
              <a:t> Carol </a:t>
            </a:r>
            <a:r>
              <a:rPr lang="en-US" dirty="0"/>
              <a:t>in </a:t>
            </a:r>
            <a:r>
              <a:rPr lang="en-US" dirty="0">
                <a:solidFill>
                  <a:srgbClr val="C00000"/>
                </a:solidFill>
              </a:rPr>
              <a:t>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7406E9-B09D-3FF4-4AF9-54870CFA7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DA</a:t>
            </a:r>
            <a:r>
              <a:rPr lang="en-US" dirty="0"/>
              <a:t> finds an </a:t>
            </a:r>
            <a:r>
              <a:rPr lang="en-US" dirty="0">
                <a:solidFill>
                  <a:srgbClr val="C00000"/>
                </a:solidFill>
              </a:rPr>
              <a:t>innovator optimal </a:t>
            </a:r>
            <a:r>
              <a:rPr lang="en-US" dirty="0"/>
              <a:t>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F64B7E-E6F6-A708-A31F-F73D4AC06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</a:t>
            </a:r>
            <a:r>
              <a:rPr lang="en-US" dirty="0">
                <a:solidFill>
                  <a:schemeClr val="accent1"/>
                </a:solidFill>
              </a:rPr>
              <a:t>Bob</a:t>
            </a:r>
            <a:r>
              <a:rPr lang="en-US" dirty="0"/>
              <a:t> is a valid partner of </a:t>
            </a:r>
            <a:r>
              <a:rPr lang="en-US" dirty="0">
                <a:solidFill>
                  <a:schemeClr val="accent2"/>
                </a:solidFill>
              </a:rPr>
              <a:t>Alice</a:t>
            </a:r>
            <a:r>
              <a:rPr lang="en-US" dirty="0"/>
              <a:t>, consider the stable matching </a:t>
            </a:r>
            <a:r>
              <a:rPr lang="en-US" dirty="0">
                <a:solidFill>
                  <a:srgbClr val="C00000"/>
                </a:solidFill>
              </a:rPr>
              <a:t>M’</a:t>
            </a:r>
            <a:r>
              <a:rPr lang="en-US" dirty="0"/>
              <a:t> where (</a:t>
            </a:r>
            <a:r>
              <a:rPr lang="en-US" dirty="0">
                <a:solidFill>
                  <a:schemeClr val="accent2"/>
                </a:solidFill>
              </a:rPr>
              <a:t>Alice, </a:t>
            </a:r>
            <a:r>
              <a:rPr lang="en-US" dirty="0">
                <a:solidFill>
                  <a:schemeClr val="accent1"/>
                </a:solidFill>
              </a:rPr>
              <a:t>Bob</a:t>
            </a:r>
            <a:r>
              <a:rPr lang="en-US" dirty="0"/>
              <a:t>) are matched</a:t>
            </a:r>
          </a:p>
          <a:p>
            <a:r>
              <a:rPr lang="en-US" dirty="0">
                <a:solidFill>
                  <a:schemeClr val="accent1"/>
                </a:solidFill>
              </a:rPr>
              <a:t>Bob</a:t>
            </a:r>
            <a:r>
              <a:rPr lang="en-US" dirty="0"/>
              <a:t> must prefer </a:t>
            </a:r>
            <a:r>
              <a:rPr lang="en-US" dirty="0">
                <a:solidFill>
                  <a:srgbClr val="FFC000"/>
                </a:solidFill>
              </a:rPr>
              <a:t>Carol </a:t>
            </a:r>
            <a:r>
              <a:rPr lang="en-US" dirty="0"/>
              <a:t>to </a:t>
            </a:r>
            <a:r>
              <a:rPr lang="en-US" dirty="0">
                <a:solidFill>
                  <a:schemeClr val="accent2"/>
                </a:solidFill>
              </a:rPr>
              <a:t>Alice</a:t>
            </a:r>
            <a:r>
              <a:rPr lang="en-US" dirty="0"/>
              <a:t>, since he rejected her during </a:t>
            </a:r>
            <a:r>
              <a:rPr lang="en-US" dirty="0">
                <a:solidFill>
                  <a:schemeClr val="accent6"/>
                </a:solidFill>
              </a:rPr>
              <a:t>DA</a:t>
            </a:r>
          </a:p>
          <a:p>
            <a:r>
              <a:rPr lang="en-US" dirty="0"/>
              <a:t>Since we picked the first person to get rejected by a valid partner, </a:t>
            </a:r>
            <a:r>
              <a:rPr lang="en-US" dirty="0">
                <a:solidFill>
                  <a:srgbClr val="FFC000"/>
                </a:solidFill>
              </a:rPr>
              <a:t>Carol </a:t>
            </a:r>
            <a:r>
              <a:rPr lang="en-US" dirty="0"/>
              <a:t>was never rejected by a valid partner and hence must prefer </a:t>
            </a:r>
            <a:r>
              <a:rPr lang="en-US" dirty="0">
                <a:solidFill>
                  <a:schemeClr val="accent1"/>
                </a:solidFill>
              </a:rPr>
              <a:t>Bob</a:t>
            </a:r>
            <a:r>
              <a:rPr lang="en-US" dirty="0"/>
              <a:t> to whomever she’s matched to in </a:t>
            </a:r>
            <a:r>
              <a:rPr lang="en-US" dirty="0">
                <a:solidFill>
                  <a:srgbClr val="C00000"/>
                </a:solidFill>
              </a:rPr>
              <a:t>M’</a:t>
            </a:r>
          </a:p>
          <a:p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Carol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Bob</a:t>
            </a:r>
            <a:r>
              <a:rPr lang="en-US" dirty="0"/>
              <a:t>) form a blocking pair in </a:t>
            </a:r>
            <a:r>
              <a:rPr lang="en-US" dirty="0">
                <a:solidFill>
                  <a:srgbClr val="C00000"/>
                </a:solidFill>
              </a:rPr>
              <a:t>M’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7030A0"/>
                </a:solidFill>
              </a:rPr>
              <a:t>Contradiction !!!</a:t>
            </a:r>
          </a:p>
        </p:txBody>
      </p:sp>
    </p:spTree>
    <p:extLst>
      <p:ext uri="{BB962C8B-B14F-4D97-AF65-F5344CB8AC3E}">
        <p14:creationId xmlns:p14="http://schemas.microsoft.com/office/powerpoint/2010/main" val="97253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D13CD5-4CD6-DCD5-58F2-F069D46CD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DA</a:t>
            </a:r>
            <a:r>
              <a:rPr lang="en-US" dirty="0"/>
              <a:t> finds an</a:t>
            </a:r>
            <a:r>
              <a:rPr lang="en-US" dirty="0">
                <a:solidFill>
                  <a:srgbClr val="7030A0"/>
                </a:solidFill>
              </a:rPr>
              <a:t> investor-pessimal </a:t>
            </a:r>
            <a:r>
              <a:rPr lang="en-US" dirty="0"/>
              <a:t>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BE778-5575-2255-9F1B-D6B5F1ECA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Again let us use our friend </a:t>
            </a:r>
            <a:r>
              <a:rPr lang="en-US" dirty="0">
                <a:solidFill>
                  <a:srgbClr val="7030A0"/>
                </a:solidFill>
              </a:rPr>
              <a:t>contradiction</a:t>
            </a:r>
          </a:p>
          <a:p>
            <a:r>
              <a:rPr lang="en-US" dirty="0"/>
              <a:t>Assume that the matching 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/>
              <a:t> found by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DA</a:t>
            </a:r>
            <a:r>
              <a:rPr lang="en-US" dirty="0"/>
              <a:t> is not investor-pessimal, that is there is a </a:t>
            </a:r>
            <a:r>
              <a:rPr lang="en-US" dirty="0">
                <a:solidFill>
                  <a:schemeClr val="accent1"/>
                </a:solidFill>
              </a:rPr>
              <a:t>Bob</a:t>
            </a:r>
            <a:r>
              <a:rPr lang="en-US" dirty="0"/>
              <a:t> for which </a:t>
            </a:r>
            <a:r>
              <a:rPr lang="en-US" dirty="0">
                <a:solidFill>
                  <a:schemeClr val="accent2"/>
                </a:solidFill>
              </a:rPr>
              <a:t>Alice</a:t>
            </a:r>
            <a:r>
              <a:rPr lang="en-US" dirty="0"/>
              <a:t> is not the worst valid partner</a:t>
            </a:r>
          </a:p>
          <a:p>
            <a:r>
              <a:rPr lang="en-US" dirty="0"/>
              <a:t>Then there exists a stable matching </a:t>
            </a:r>
            <a:r>
              <a:rPr lang="en-US" dirty="0">
                <a:solidFill>
                  <a:srgbClr val="C00000"/>
                </a:solidFill>
              </a:rPr>
              <a:t>M’</a:t>
            </a:r>
            <a:r>
              <a:rPr lang="en-US" dirty="0"/>
              <a:t> where </a:t>
            </a:r>
            <a:r>
              <a:rPr lang="en-US" dirty="0">
                <a:solidFill>
                  <a:schemeClr val="accent1"/>
                </a:solidFill>
              </a:rPr>
              <a:t>Bob</a:t>
            </a:r>
            <a:r>
              <a:rPr lang="en-US" dirty="0"/>
              <a:t> is matched to </a:t>
            </a:r>
            <a:r>
              <a:rPr lang="en-US" dirty="0">
                <a:solidFill>
                  <a:schemeClr val="accent4"/>
                </a:solidFill>
              </a:rPr>
              <a:t>Carol</a:t>
            </a:r>
            <a:r>
              <a:rPr lang="en-US" dirty="0"/>
              <a:t> (his least favorite valid partner)</a:t>
            </a:r>
          </a:p>
          <a:p>
            <a:r>
              <a:rPr lang="en-US" dirty="0"/>
              <a:t>Then in </a:t>
            </a:r>
            <a:r>
              <a:rPr lang="en-US" dirty="0">
                <a:solidFill>
                  <a:srgbClr val="C00000"/>
                </a:solidFill>
              </a:rPr>
              <a:t>M’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Alice </a:t>
            </a:r>
            <a:r>
              <a:rPr lang="en-US" dirty="0"/>
              <a:t>is matched to someone worse than </a:t>
            </a:r>
            <a:r>
              <a:rPr lang="en-US" dirty="0">
                <a:solidFill>
                  <a:schemeClr val="accent1"/>
                </a:solidFill>
              </a:rPr>
              <a:t>Bob</a:t>
            </a:r>
            <a:r>
              <a:rPr lang="en-US" dirty="0"/>
              <a:t> (since </a:t>
            </a:r>
            <a:r>
              <a:rPr lang="en-US" dirty="0">
                <a:solidFill>
                  <a:schemeClr val="accent1"/>
                </a:solidFill>
              </a:rPr>
              <a:t>Bob</a:t>
            </a:r>
            <a:r>
              <a:rPr lang="en-US" dirty="0"/>
              <a:t> is </a:t>
            </a:r>
            <a:r>
              <a:rPr lang="en-US" dirty="0">
                <a:solidFill>
                  <a:schemeClr val="accent2"/>
                </a:solidFill>
              </a:rPr>
              <a:t>Alice’s</a:t>
            </a:r>
            <a:r>
              <a:rPr lang="en-US" dirty="0"/>
              <a:t> top valid partner (previous slide)</a:t>
            </a:r>
          </a:p>
          <a:p>
            <a:r>
              <a:rPr lang="en-US" dirty="0"/>
              <a:t>(</a:t>
            </a:r>
            <a:r>
              <a:rPr lang="en-US" dirty="0">
                <a:solidFill>
                  <a:schemeClr val="accent2"/>
                </a:solidFill>
              </a:rPr>
              <a:t>Alice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Bob</a:t>
            </a:r>
            <a:r>
              <a:rPr lang="en-US" dirty="0"/>
              <a:t>) form a blocking pair in </a:t>
            </a:r>
            <a:r>
              <a:rPr lang="en-US" dirty="0">
                <a:solidFill>
                  <a:srgbClr val="C00000"/>
                </a:solidFill>
              </a:rPr>
              <a:t>M’</a:t>
            </a:r>
          </a:p>
          <a:p>
            <a:r>
              <a:rPr lang="en-US" dirty="0">
                <a:solidFill>
                  <a:srgbClr val="7030A0"/>
                </a:solidFill>
              </a:rPr>
              <a:t>Contradiction !!!!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3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FDF0DF-BFC9-1D5E-ABD8-CF04A3282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wanted to make investors happy instead?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34867C-E304-11FB-813D-FD3F9409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0" y="3011488"/>
            <a:ext cx="6519863" cy="603250"/>
          </a:xfrm>
        </p:spPr>
        <p:txBody>
          <a:bodyPr/>
          <a:lstStyle/>
          <a:p>
            <a:r>
              <a:rPr lang="en-US" dirty="0"/>
              <a:t>Run </a:t>
            </a:r>
            <a:r>
              <a:rPr lang="en-US" dirty="0">
                <a:solidFill>
                  <a:srgbClr val="00B050"/>
                </a:solidFill>
              </a:rPr>
              <a:t>DA</a:t>
            </a:r>
            <a:r>
              <a:rPr lang="en-US" dirty="0"/>
              <a:t> where the </a:t>
            </a:r>
            <a:r>
              <a:rPr lang="en-US" dirty="0">
                <a:solidFill>
                  <a:srgbClr val="FF0000"/>
                </a:solidFill>
              </a:rPr>
              <a:t>investors propose</a:t>
            </a:r>
          </a:p>
        </p:txBody>
      </p:sp>
    </p:spTree>
    <p:extLst>
      <p:ext uri="{BB962C8B-B14F-4D97-AF65-F5344CB8AC3E}">
        <p14:creationId xmlns:p14="http://schemas.microsoft.com/office/powerpoint/2010/main" val="325288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4F0319-69BA-AEBA-692A-B5CF9DA68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 between </a:t>
            </a:r>
            <a:r>
              <a:rPr lang="en-US" dirty="0">
                <a:solidFill>
                  <a:srgbClr val="C00000"/>
                </a:solidFill>
              </a:rPr>
              <a:t>Theoretical Computer Science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76A8F5-26A9-3515-5A17-A7251D18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299"/>
            <a:ext cx="9648825" cy="37766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Supply Chain Logistics and Operations Research</a:t>
            </a:r>
          </a:p>
          <a:p>
            <a:pPr lvl="1"/>
            <a:r>
              <a:rPr lang="en-US" dirty="0"/>
              <a:t>[Linear Programming, Integer Programming, Convex Optimization]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Computing Market Equilibrium</a:t>
            </a:r>
          </a:p>
          <a:p>
            <a:pPr lvl="1"/>
            <a:r>
              <a:rPr lang="en-US" dirty="0"/>
              <a:t>Hardness of finding Nash equilibrium</a:t>
            </a:r>
          </a:p>
          <a:p>
            <a:pPr lvl="1"/>
            <a:r>
              <a:rPr lang="en-US" dirty="0"/>
              <a:t>Computing Equilibrium in Fisher Markets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Mechanism Design</a:t>
            </a:r>
          </a:p>
          <a:p>
            <a:pPr lvl="1"/>
            <a:r>
              <a:rPr lang="en-US" dirty="0"/>
              <a:t>Designing polynomial time algorithms that are incentive compatible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3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544AE-AA57-C51E-AF58-1A9521690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generalized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EF1540-0644-ABF6-1B13-E5E11CA40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205788" cy="2132013"/>
          </a:xfrm>
        </p:spPr>
        <p:txBody>
          <a:bodyPr/>
          <a:lstStyle/>
          <a:p>
            <a:r>
              <a:rPr lang="en-US" dirty="0"/>
              <a:t>Set of </a:t>
            </a:r>
            <a:r>
              <a:rPr lang="en-US" dirty="0">
                <a:solidFill>
                  <a:srgbClr val="C00000"/>
                </a:solidFill>
              </a:rPr>
              <a:t>Schools </a:t>
            </a:r>
          </a:p>
          <a:p>
            <a:r>
              <a:rPr lang="en-US" dirty="0"/>
              <a:t>Each </a:t>
            </a:r>
            <a:r>
              <a:rPr lang="en-US" dirty="0">
                <a:solidFill>
                  <a:srgbClr val="C00000"/>
                </a:solidFill>
              </a:rPr>
              <a:t>school</a:t>
            </a:r>
            <a:r>
              <a:rPr lang="en-US" dirty="0"/>
              <a:t> has a </a:t>
            </a:r>
            <a:r>
              <a:rPr lang="en-US" dirty="0">
                <a:solidFill>
                  <a:srgbClr val="0070C0"/>
                </a:solidFill>
              </a:rPr>
              <a:t>fixed capacity </a:t>
            </a:r>
            <a:r>
              <a:rPr lang="en-US" dirty="0"/>
              <a:t>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students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C00000"/>
                </a:solidFill>
              </a:rPr>
              <a:t>Schools</a:t>
            </a:r>
            <a:r>
              <a:rPr lang="en-US" dirty="0"/>
              <a:t> have preference lists over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students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Students</a:t>
            </a:r>
            <a:r>
              <a:rPr lang="en-US" dirty="0"/>
              <a:t> have preference lists over </a:t>
            </a:r>
            <a:r>
              <a:rPr lang="en-US" dirty="0">
                <a:solidFill>
                  <a:srgbClr val="C00000"/>
                </a:solidFill>
              </a:rPr>
              <a:t>schools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550866-3D98-F57B-87F0-8739B5AB47B9}"/>
              </a:ext>
            </a:extLst>
          </p:cNvPr>
          <p:cNvSpPr txBox="1"/>
          <p:nvPr/>
        </p:nvSpPr>
        <p:spPr>
          <a:xfrm>
            <a:off x="838200" y="4443412"/>
            <a:ext cx="8712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Find an assignment of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students</a:t>
            </a:r>
            <a:r>
              <a:rPr lang="en-US" sz="2800" dirty="0"/>
              <a:t> to </a:t>
            </a:r>
            <a:r>
              <a:rPr lang="en-US" sz="2800" dirty="0">
                <a:solidFill>
                  <a:srgbClr val="C00000"/>
                </a:solidFill>
              </a:rPr>
              <a:t>schools</a:t>
            </a:r>
            <a:r>
              <a:rPr lang="en-US" sz="2800" dirty="0"/>
              <a:t> that is </a:t>
            </a:r>
            <a:r>
              <a:rPr lang="en-US" sz="2800" dirty="0">
                <a:solidFill>
                  <a:schemeClr val="accent4"/>
                </a:solidFill>
              </a:rPr>
              <a:t>stable</a:t>
            </a:r>
            <a:r>
              <a:rPr lang="en-US" sz="2800" dirty="0"/>
              <a:t>???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1D4A16-E091-DEF5-3C7D-AC7BF879A34C}"/>
              </a:ext>
            </a:extLst>
          </p:cNvPr>
          <p:cNvSpPr txBox="1"/>
          <p:nvPr/>
        </p:nvSpPr>
        <p:spPr>
          <a:xfrm>
            <a:off x="838200" y="5557838"/>
            <a:ext cx="924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Idea: We can reduce the many-one case to the one-one case</a:t>
            </a:r>
          </a:p>
        </p:txBody>
      </p:sp>
    </p:spTree>
    <p:extLst>
      <p:ext uri="{BB962C8B-B14F-4D97-AF65-F5344CB8AC3E}">
        <p14:creationId xmlns:p14="http://schemas.microsoft.com/office/powerpoint/2010/main" val="5469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4F0319-69BA-AEBA-692A-B5CF9DA68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 between </a:t>
            </a:r>
            <a:r>
              <a:rPr lang="en-US" dirty="0">
                <a:solidFill>
                  <a:srgbClr val="C00000"/>
                </a:solidFill>
              </a:rPr>
              <a:t>Theoretical Computer Science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76A8F5-26A9-3515-5A17-A7251D18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299"/>
            <a:ext cx="9648825" cy="3776663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Combinatorial Auctions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C00000"/>
                </a:solidFill>
              </a:rPr>
              <a:t>Fair Allocation of Goods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7030A0"/>
                </a:solidFill>
              </a:rPr>
              <a:t>Machine Learning and Regret Minimization</a:t>
            </a:r>
          </a:p>
          <a:p>
            <a:endParaRPr lang="en-US" sz="3200" dirty="0">
              <a:solidFill>
                <a:srgbClr val="7030A0"/>
              </a:solidFill>
            </a:endParaRPr>
          </a:p>
          <a:p>
            <a:r>
              <a:rPr lang="en-US" sz="3200" dirty="0">
                <a:solidFill>
                  <a:schemeClr val="accent2"/>
                </a:solidFill>
              </a:rPr>
              <a:t>Many Connections between Game Theory and ML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7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34205F-75EE-3A93-75B9-2EE7D334B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Sided Matching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A5221C-09E1-B7FE-E660-B7F47665B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648" y="3786169"/>
            <a:ext cx="2747963" cy="942976"/>
          </a:xfrm>
        </p:spPr>
        <p:txBody>
          <a:bodyPr/>
          <a:lstStyle/>
          <a:p>
            <a:r>
              <a:rPr lang="en-US" dirty="0"/>
              <a:t>Preferences:</a:t>
            </a:r>
          </a:p>
          <a:p>
            <a:pPr lvl="1"/>
            <a:r>
              <a:rPr lang="en-US" dirty="0"/>
              <a:t>Cardinal list</a:t>
            </a:r>
          </a:p>
          <a:p>
            <a:pPr lvl="1"/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0B47BCD-6D61-9797-4EE5-3D6E94171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517993"/>
              </p:ext>
            </p:extLst>
          </p:nvPr>
        </p:nvGraphicFramePr>
        <p:xfrm>
          <a:off x="1501648" y="5002493"/>
          <a:ext cx="8128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8373928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4166685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4598237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4258455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591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100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Jane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929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Henry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302034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2C0918-53DD-E586-7DB3-30150BADB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83437" y="1467223"/>
            <a:ext cx="2074673" cy="18689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0953371-F3CF-F2D0-CF3C-0E891A475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015486" y="1490646"/>
            <a:ext cx="1822132" cy="1822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7D958C1-4312-E5A4-375C-2DD8719000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7360852" y="1467223"/>
            <a:ext cx="1692659" cy="22599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3BC9E21-C5C7-3912-7C15-8D1EF08EEC52}"/>
              </a:ext>
            </a:extLst>
          </p:cNvPr>
          <p:cNvSpPr txBox="1"/>
          <p:nvPr/>
        </p:nvSpPr>
        <p:spPr>
          <a:xfrm>
            <a:off x="8922472" y="3819207"/>
            <a:ext cx="3082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Run Auction on Houses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319C581-795D-5BD1-210E-F180EC57C262}"/>
              </a:ext>
            </a:extLst>
          </p:cNvPr>
          <p:cNvSpPr txBox="1"/>
          <p:nvPr/>
        </p:nvSpPr>
        <p:spPr>
          <a:xfrm>
            <a:off x="8922472" y="4417546"/>
            <a:ext cx="262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Hyland-</a:t>
            </a:r>
            <a:r>
              <a:rPr lang="en-US" sz="2400" dirty="0" err="1">
                <a:solidFill>
                  <a:srgbClr val="7030A0"/>
                </a:solidFill>
              </a:rPr>
              <a:t>Zeckhauser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122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34205F-75EE-3A93-75B9-2EE7D334B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Sided Matching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A5221C-09E1-B7FE-E660-B7F47665B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013" y="3722422"/>
            <a:ext cx="3372738" cy="942976"/>
          </a:xfrm>
        </p:spPr>
        <p:txBody>
          <a:bodyPr/>
          <a:lstStyle/>
          <a:p>
            <a:r>
              <a:rPr lang="en-US" dirty="0"/>
              <a:t>Preferences:</a:t>
            </a:r>
          </a:p>
          <a:p>
            <a:pPr lvl="1"/>
            <a:r>
              <a:rPr lang="en-US" dirty="0"/>
              <a:t>Ordinal list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0B47BCD-6D61-9797-4EE5-3D6E94171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783884"/>
              </p:ext>
            </p:extLst>
          </p:nvPr>
        </p:nvGraphicFramePr>
        <p:xfrm>
          <a:off x="1073023" y="4833620"/>
          <a:ext cx="8128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8373928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4166685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4598237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42584551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591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House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House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House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100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Jane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House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House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House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929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Henry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House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House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House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302034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2C0918-53DD-E586-7DB3-30150BADB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062350" y="1695099"/>
            <a:ext cx="2074673" cy="18689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0953371-F3CF-F2D0-CF3C-0E891A475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096000" y="1633186"/>
            <a:ext cx="1822132" cy="1822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7D958C1-4312-E5A4-375C-2DD8719000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9201023" y="1475601"/>
            <a:ext cx="1692659" cy="22599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322837-8DA3-9F5F-E6BD-3489CFFBB93C}"/>
              </a:ext>
            </a:extLst>
          </p:cNvPr>
          <p:cNvSpPr txBox="1"/>
          <p:nvPr/>
        </p:nvSpPr>
        <p:spPr>
          <a:xfrm>
            <a:off x="9642174" y="4193910"/>
            <a:ext cx="220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Priority Rule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1677B5-77E5-DEBC-2DBC-E47216112815}"/>
              </a:ext>
            </a:extLst>
          </p:cNvPr>
          <p:cNvSpPr txBox="1"/>
          <p:nvPr/>
        </p:nvSpPr>
        <p:spPr>
          <a:xfrm>
            <a:off x="9642174" y="4833620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Random Priority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AB585EE-9482-24EC-BDDC-63A7C3F4339B}"/>
              </a:ext>
            </a:extLst>
          </p:cNvPr>
          <p:cNvSpPr txBox="1"/>
          <p:nvPr/>
        </p:nvSpPr>
        <p:spPr>
          <a:xfrm>
            <a:off x="9642174" y="5583872"/>
            <a:ext cx="2341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Top Trading Cycle</a:t>
            </a:r>
          </a:p>
        </p:txBody>
      </p:sp>
    </p:spTree>
    <p:extLst>
      <p:ext uri="{BB962C8B-B14F-4D97-AF65-F5344CB8AC3E}">
        <p14:creationId xmlns:p14="http://schemas.microsoft.com/office/powerpoint/2010/main" val="211607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7DDF1B-C1C1-DD3A-126B-90C306FEF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9748838" cy="123348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Priority Rule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08F934D8-41FA-F541-B57D-4C851E08D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296440"/>
              </p:ext>
            </p:extLst>
          </p:nvPr>
        </p:nvGraphicFramePr>
        <p:xfrm>
          <a:off x="1073023" y="4833620"/>
          <a:ext cx="8128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8373928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4166685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4598237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42584551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591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House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House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House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100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Jane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House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House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House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929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Henry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House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House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House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30203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A9273556-6E6A-5791-732B-DC9820C4CC87}"/>
                  </a:ext>
                </a:extLst>
              </p:cNvPr>
              <p:cNvSpPr txBox="1"/>
              <p:nvPr/>
            </p:nvSpPr>
            <p:spPr>
              <a:xfrm>
                <a:off x="971549" y="1600161"/>
                <a:ext cx="3243263" cy="2986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Mechanism:</a:t>
                </a:r>
              </a:p>
              <a:p>
                <a:pPr marL="342900" indent="-342900">
                  <a:buAutoNum type="arabicParenR"/>
                </a:pPr>
                <a:r>
                  <a:rPr lang="en-US" sz="2400" dirty="0"/>
                  <a:t>Pick a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random</a:t>
                </a:r>
                <a:r>
                  <a:rPr lang="en-US" sz="2400" dirty="0"/>
                  <a:t> ordering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of buyers</a:t>
                </a:r>
              </a:p>
              <a:p>
                <a:pPr marL="342900" indent="-342900">
                  <a:buAutoNum type="arabicParenR"/>
                </a:pPr>
                <a:r>
                  <a:rPr lang="en-US" sz="2400" dirty="0"/>
                  <a:t>For each buyer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assign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b</a:t>
                </a:r>
                <a:r>
                  <a:rPr lang="en-US" sz="2400" dirty="0"/>
                  <a:t> the most </a:t>
                </a:r>
                <a:r>
                  <a:rPr lang="en-US" sz="2400" dirty="0">
                    <a:solidFill>
                      <a:srgbClr val="00B050"/>
                    </a:solidFill>
                  </a:rPr>
                  <a:t>desirable object </a:t>
                </a:r>
                <a:r>
                  <a:rPr lang="en-US" sz="2400" dirty="0"/>
                  <a:t> available</a:t>
                </a:r>
              </a:p>
              <a:p>
                <a:pPr marL="342900" indent="-342900">
                  <a:buAutoNum type="arabicParenR"/>
                </a:pP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273556-6E6A-5791-732B-DC9820C4C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49" y="1600161"/>
                <a:ext cx="3243263" cy="2986127"/>
              </a:xfrm>
              <a:prstGeom prst="rect">
                <a:avLst/>
              </a:prstGeom>
              <a:blipFill>
                <a:blip r:embed="rId2"/>
                <a:stretch>
                  <a:fillRect l="-2734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7CC841C5-8403-8838-1DDC-F060398E4F50}"/>
                  </a:ext>
                </a:extLst>
              </p:cNvPr>
              <p:cNvSpPr txBox="1"/>
              <p:nvPr/>
            </p:nvSpPr>
            <p:spPr>
              <a:xfrm>
                <a:off x="5700713" y="1690688"/>
                <a:ext cx="29268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Jane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Henry,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John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C841C5-8403-8838-1DDC-F060398E4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713" y="1690688"/>
                <a:ext cx="2926891" cy="461665"/>
              </a:xfrm>
              <a:prstGeom prst="rect">
                <a:avLst/>
              </a:prstGeom>
              <a:blipFill>
                <a:blip r:embed="rId3"/>
                <a:stretch>
                  <a:fillRect t="-5263" r="-215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9F92446C-7633-60E7-4C23-06DBE3790182}"/>
                  </a:ext>
                </a:extLst>
              </p:cNvPr>
              <p:cNvSpPr txBox="1"/>
              <p:nvPr/>
            </p:nvSpPr>
            <p:spPr>
              <a:xfrm>
                <a:off x="5653088" y="2257644"/>
                <a:ext cx="30859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Step 1: </a:t>
                </a:r>
                <a:r>
                  <a:rPr lang="en-US" sz="2400" dirty="0">
                    <a:solidFill>
                      <a:srgbClr val="0070C0"/>
                    </a:solidFill>
                  </a:rPr>
                  <a:t>Jane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House 3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92446C-7633-60E7-4C23-06DBE3790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088" y="2257644"/>
                <a:ext cx="3085973" cy="461665"/>
              </a:xfrm>
              <a:prstGeom prst="rect">
                <a:avLst/>
              </a:prstGeom>
              <a:blipFill>
                <a:blip r:embed="rId4"/>
                <a:stretch>
                  <a:fillRect l="-2857" t="-7895" r="-204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69B0208C-2B9E-3691-420D-0519892995D2}"/>
                  </a:ext>
                </a:extLst>
              </p:cNvPr>
              <p:cNvSpPr txBox="1"/>
              <p:nvPr/>
            </p:nvSpPr>
            <p:spPr>
              <a:xfrm>
                <a:off x="5653088" y="2932073"/>
                <a:ext cx="32830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Step 2: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Henry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 House 1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B0208C-2B9E-3691-420D-051989299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088" y="2932073"/>
                <a:ext cx="3283015" cy="461665"/>
              </a:xfrm>
              <a:prstGeom prst="rect">
                <a:avLst/>
              </a:prstGeom>
              <a:blipFill>
                <a:blip r:embed="rId5"/>
                <a:stretch>
                  <a:fillRect l="-2692" t="-5263" r="-192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E0A981A0-DFD2-2EA6-66BC-AAF2682E2C2E}"/>
                  </a:ext>
                </a:extLst>
              </p:cNvPr>
              <p:cNvSpPr txBox="1"/>
              <p:nvPr/>
            </p:nvSpPr>
            <p:spPr>
              <a:xfrm>
                <a:off x="5712619" y="3641070"/>
                <a:ext cx="31100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Step 3: </a:t>
                </a:r>
                <a:r>
                  <a:rPr lang="en-US" sz="2400" dirty="0">
                    <a:solidFill>
                      <a:srgbClr val="FF0000"/>
                    </a:solidFill>
                  </a:rPr>
                  <a:t>John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House 2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A981A0-DFD2-2EA6-66BC-AAF2682E2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619" y="3641070"/>
                <a:ext cx="3110019" cy="461665"/>
              </a:xfrm>
              <a:prstGeom prst="rect">
                <a:avLst/>
              </a:prstGeom>
              <a:blipFill>
                <a:blip r:embed="rId6"/>
                <a:stretch>
                  <a:fillRect l="-2846" t="-7895" r="-203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52DEC48-D8A0-8C46-EB6A-9755F0DBE591}"/>
              </a:ext>
            </a:extLst>
          </p:cNvPr>
          <p:cNvSpPr txBox="1"/>
          <p:nvPr/>
        </p:nvSpPr>
        <p:spPr>
          <a:xfrm>
            <a:off x="9306401" y="2152353"/>
            <a:ext cx="2096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Pareto-Optimal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D23B6A3-A923-3161-8C90-8724CCDA1FAD}"/>
              </a:ext>
            </a:extLst>
          </p:cNvPr>
          <p:cNvSpPr txBox="1"/>
          <p:nvPr/>
        </p:nvSpPr>
        <p:spPr>
          <a:xfrm>
            <a:off x="9306401" y="2862391"/>
            <a:ext cx="2835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Incentive Compatible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FE19E22-8C64-60F7-4A15-755DBB27929A}"/>
              </a:ext>
            </a:extLst>
          </p:cNvPr>
          <p:cNvSpPr txBox="1"/>
          <p:nvPr/>
        </p:nvSpPr>
        <p:spPr>
          <a:xfrm>
            <a:off x="9306401" y="3638827"/>
            <a:ext cx="194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Not Envy-Free</a:t>
            </a:r>
          </a:p>
        </p:txBody>
      </p:sp>
    </p:spTree>
    <p:extLst>
      <p:ext uri="{BB962C8B-B14F-4D97-AF65-F5344CB8AC3E}">
        <p14:creationId xmlns:p14="http://schemas.microsoft.com/office/powerpoint/2010/main" val="403992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9A85BC-A920-9663-FE0A-41328DA1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Two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Sided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Matching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B8E5AF-97AA-5B1C-E481-29A8C5278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happens when both sides have preferences ?</a:t>
            </a:r>
          </a:p>
          <a:p>
            <a:endParaRPr lang="en-US" dirty="0"/>
          </a:p>
          <a:p>
            <a:r>
              <a:rPr lang="en-US" dirty="0"/>
              <a:t>Examples: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Hospital And Residents (NRMP)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C00000"/>
                </a:solidFill>
              </a:rPr>
              <a:t>Students and Schools (Chicago, Boston, NYC)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Kidney Exchange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Speed Dating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Labor Markets</a:t>
            </a:r>
          </a:p>
          <a:p>
            <a:endParaRPr lang="en-US" dirty="0"/>
          </a:p>
          <a:p>
            <a:r>
              <a:rPr lang="en-US" dirty="0"/>
              <a:t>Both parties care about where they get matched</a:t>
            </a:r>
          </a:p>
        </p:txBody>
      </p:sp>
    </p:spTree>
    <p:extLst>
      <p:ext uri="{BB962C8B-B14F-4D97-AF65-F5344CB8AC3E}">
        <p14:creationId xmlns:p14="http://schemas.microsoft.com/office/powerpoint/2010/main" val="164739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</TotalTime>
  <Words>1887</Words>
  <Application>Microsoft Office PowerPoint</Application>
  <PresentationFormat>Widescreen</PresentationFormat>
  <Paragraphs>864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Office Theme</vt:lpstr>
      <vt:lpstr>Stable Matchings</vt:lpstr>
      <vt:lpstr>How to win the Nobel Prize in Less than an Hour</vt:lpstr>
      <vt:lpstr>Connections between Algorithms and Nobel Prize in Economics </vt:lpstr>
      <vt:lpstr>Connections between Theoretical Computer Science and Economics</vt:lpstr>
      <vt:lpstr>Connections between Theoretical Computer Science and Economics</vt:lpstr>
      <vt:lpstr>One Sided Matching Markets</vt:lpstr>
      <vt:lpstr>One Sided Matching Markets</vt:lpstr>
      <vt:lpstr>Priority Rule</vt:lpstr>
      <vt:lpstr>Two Sided Matching Markets</vt:lpstr>
      <vt:lpstr>Shark Tank Game  </vt:lpstr>
      <vt:lpstr>PowerPoint Presentation</vt:lpstr>
      <vt:lpstr>Preference Lists</vt:lpstr>
      <vt:lpstr>Anything wrong with this assignment?</vt:lpstr>
      <vt:lpstr>Stable Matching</vt:lpstr>
      <vt:lpstr>One More example</vt:lpstr>
      <vt:lpstr>Stable Matching</vt:lpstr>
      <vt:lpstr>Natural Questions</vt:lpstr>
      <vt:lpstr>Gale-Shapley (Differed Accept Algorithm) [DA]</vt:lpstr>
      <vt:lpstr>Visual Example of DA</vt:lpstr>
      <vt:lpstr>Visual Example of DA</vt:lpstr>
      <vt:lpstr>Visual Example of DA</vt:lpstr>
      <vt:lpstr>Visual Example of DA</vt:lpstr>
      <vt:lpstr>Visual Example of DA</vt:lpstr>
      <vt:lpstr>Visual Example of DA</vt:lpstr>
      <vt:lpstr>Visual Example of DA</vt:lpstr>
      <vt:lpstr>Visual Example of DA</vt:lpstr>
      <vt:lpstr>Visual Example of DA</vt:lpstr>
      <vt:lpstr>Visual Example of DA</vt:lpstr>
      <vt:lpstr>Why does this work???</vt:lpstr>
      <vt:lpstr>DA runs in polynomial time</vt:lpstr>
      <vt:lpstr>DA returns a perfect matching  (All innovators are assigned an investor)</vt:lpstr>
      <vt:lpstr>DA returns a stable matching</vt:lpstr>
      <vt:lpstr>How Happy are Innovators ?? </vt:lpstr>
      <vt:lpstr>How Happy are Investors ?? </vt:lpstr>
      <vt:lpstr>Properties of DA</vt:lpstr>
      <vt:lpstr>DA finds an innovator-optimal matching</vt:lpstr>
      <vt:lpstr>DA finds an innovator optimal matching</vt:lpstr>
      <vt:lpstr>DA finds an investor-pessimal matching</vt:lpstr>
      <vt:lpstr>What if we wanted to make investors happy instead?</vt:lpstr>
      <vt:lpstr>More generalized version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Stable Matchings</dc:title>
  <dc:creator>Microsoft Office User</dc:creator>
  <cp:lastModifiedBy>Karthik Gajulapalli</cp:lastModifiedBy>
  <cp:revision>5</cp:revision>
  <dcterms:created xsi:type="dcterms:W3CDTF">2023-10-01T01:31:04Z</dcterms:created>
  <dcterms:modified xsi:type="dcterms:W3CDTF">2023-10-02T17:14:51Z</dcterms:modified>
</cp:coreProperties>
</file>